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D5_64B0E356.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1405" r:id="rId2"/>
    <p:sldId id="1416" r:id="rId3"/>
    <p:sldId id="1372" r:id="rId4"/>
    <p:sldId id="1363" r:id="rId5"/>
    <p:sldId id="1173" r:id="rId6"/>
    <p:sldId id="1183" r:id="rId7"/>
    <p:sldId id="1177" r:id="rId8"/>
    <p:sldId id="1178" r:id="rId9"/>
    <p:sldId id="1333" r:id="rId10"/>
    <p:sldId id="1362" r:id="rId11"/>
    <p:sldId id="1352" r:id="rId12"/>
    <p:sldId id="604" r:id="rId13"/>
    <p:sldId id="1196" r:id="rId14"/>
    <p:sldId id="585" r:id="rId15"/>
    <p:sldId id="1162" r:id="rId16"/>
    <p:sldId id="1138" r:id="rId17"/>
    <p:sldId id="1371" r:id="rId18"/>
    <p:sldId id="1219" r:id="rId19"/>
    <p:sldId id="1360" r:id="rId20"/>
    <p:sldId id="1361" r:id="rId21"/>
    <p:sldId id="469" r:id="rId22"/>
    <p:sldId id="1415" r:id="rId23"/>
    <p:sldId id="1408" r:id="rId24"/>
    <p:sldId id="1407" r:id="rId25"/>
    <p:sldId id="1409" r:id="rId26"/>
    <p:sldId id="1414" r:id="rId27"/>
    <p:sldId id="1411" r:id="rId28"/>
    <p:sldId id="1412" r:id="rId29"/>
    <p:sldId id="1413" r:id="rId30"/>
    <p:sldId id="1223" r:id="rId31"/>
    <p:sldId id="1406" r:id="rId32"/>
  </p:sldIdLst>
  <p:sldSz cx="12192000" cy="6858000"/>
  <p:notesSz cx="6875463" cy="100028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E1B0190-AD08-2EC4-9C72-4806D2BDE82B}" name="Stephen Edgar" initials="SE" userId="S::stephen.edgar@gov.scot::1f316a97-2395-490a-bf60-b8f74d98955b" providerId="AD"/>
  <p188:author id="{0238D0DA-D18E-DD6A-84AA-A7D47934CE48}" name="Neil Cardwell" initials="NC" userId="S::Neil.Cardwell@gov.scot::d4a3739b-6b07-4873-9c83-a293d874b92d"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6E88CFC-528D-4CEE-AFF4-88852D152BF2}" v="55" dt="2022-11-23T09:11:45.8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400" autoAdjust="0"/>
  </p:normalViewPr>
  <p:slideViewPr>
    <p:cSldViewPr snapToGrid="0">
      <p:cViewPr varScale="1">
        <p:scale>
          <a:sx n="47" d="100"/>
          <a:sy n="47" d="100"/>
        </p:scale>
        <p:origin x="1328" y="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8/10/relationships/authors" Target="authors.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omments/modernComment_1D5_64B0E356.xml><?xml version="1.0" encoding="utf-8"?>
<p188:cmLst xmlns:a="http://schemas.openxmlformats.org/drawingml/2006/main" xmlns:r="http://schemas.openxmlformats.org/officeDocument/2006/relationships" xmlns:p188="http://schemas.microsoft.com/office/powerpoint/2018/8/main">
  <p188:cm id="{055C2D44-93B2-4193-A9C2-0319123537B7}" authorId="{2E1B0190-AD08-2EC4-9C72-4806D2BDE82B}" status="resolved" created="2023-01-19T16:02:07.702">
    <ac:deMkLst xmlns:ac="http://schemas.microsoft.com/office/drawing/2013/main/command">
      <pc:docMk xmlns:pc="http://schemas.microsoft.com/office/powerpoint/2013/main/command"/>
      <pc:sldMk xmlns:pc="http://schemas.microsoft.com/office/powerpoint/2013/main/command" cId="1689314134" sldId="469"/>
      <ac:spMk id="24" creationId="{00000000-0000-0000-0000-000000000000}"/>
    </ac:deMkLst>
    <p188:replyLst>
      <p188:reply id="{32FAC49F-7F12-46A7-B6B9-FC7887405BA7}" authorId="{0238D0DA-D18E-DD6A-84AA-A7D47934CE48}" created="2023-01-23T15:03:52.841">
        <p188:txBody>
          <a:bodyPr/>
          <a:lstStyle/>
          <a:p>
            <a:r>
              <a:rPr lang="en-GB"/>
              <a:t>[@Edgar S (Stephen)] Thanks Stephen, box added (and many thanks for updating the relevant date)</a:t>
            </a:r>
          </a:p>
        </p188:txBody>
      </p188:reply>
    </p188:replyLst>
    <p188:txBody>
      <a:bodyPr/>
      <a:lstStyle/>
      <a:p>
        <a:r>
          <a:rPr lang="en-GB"/>
          <a:t>Could we add a box to this slide please showing the timescale for our strategic childcare plan 2022-26? This sets out all of our priorities up to the end of the parliament.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9367" cy="501879"/>
          </a:xfrm>
          <a:prstGeom prst="rect">
            <a:avLst/>
          </a:prstGeom>
        </p:spPr>
        <p:txBody>
          <a:bodyPr vert="horz" lIns="96442" tIns="48221" rIns="96442" bIns="48221" rtlCol="0"/>
          <a:lstStyle>
            <a:lvl1pPr algn="l">
              <a:defRPr sz="1300"/>
            </a:lvl1pPr>
          </a:lstStyle>
          <a:p>
            <a:endParaRPr lang="en-GB" dirty="0"/>
          </a:p>
        </p:txBody>
      </p:sp>
      <p:sp>
        <p:nvSpPr>
          <p:cNvPr id="3" name="Date Placeholder 2"/>
          <p:cNvSpPr>
            <a:spLocks noGrp="1"/>
          </p:cNvSpPr>
          <p:nvPr>
            <p:ph type="dt" idx="1"/>
          </p:nvPr>
        </p:nvSpPr>
        <p:spPr>
          <a:xfrm>
            <a:off x="3894505" y="0"/>
            <a:ext cx="2979367" cy="501879"/>
          </a:xfrm>
          <a:prstGeom prst="rect">
            <a:avLst/>
          </a:prstGeom>
        </p:spPr>
        <p:txBody>
          <a:bodyPr vert="horz" lIns="96442" tIns="48221" rIns="96442" bIns="48221" rtlCol="0"/>
          <a:lstStyle>
            <a:lvl1pPr algn="r">
              <a:defRPr sz="1300"/>
            </a:lvl1pPr>
          </a:lstStyle>
          <a:p>
            <a:fld id="{139B6150-722A-4A75-AE4F-7358697BE789}" type="datetimeFigureOut">
              <a:rPr lang="en-GB" smtClean="0"/>
              <a:t>16/03/2023</a:t>
            </a:fld>
            <a:endParaRPr lang="en-GB" dirty="0"/>
          </a:p>
        </p:txBody>
      </p:sp>
      <p:sp>
        <p:nvSpPr>
          <p:cNvPr id="4" name="Slide Image Placeholder 3"/>
          <p:cNvSpPr>
            <a:spLocks noGrp="1" noRot="1" noChangeAspect="1"/>
          </p:cNvSpPr>
          <p:nvPr>
            <p:ph type="sldImg" idx="2"/>
          </p:nvPr>
        </p:nvSpPr>
        <p:spPr>
          <a:xfrm>
            <a:off x="438150" y="1250950"/>
            <a:ext cx="5999163" cy="3375025"/>
          </a:xfrm>
          <a:prstGeom prst="rect">
            <a:avLst/>
          </a:prstGeom>
          <a:noFill/>
          <a:ln w="12700">
            <a:solidFill>
              <a:prstClr val="black"/>
            </a:solidFill>
          </a:ln>
        </p:spPr>
        <p:txBody>
          <a:bodyPr vert="horz" lIns="96442" tIns="48221" rIns="96442" bIns="48221" rtlCol="0" anchor="ctr"/>
          <a:lstStyle/>
          <a:p>
            <a:endParaRPr lang="en-GB" dirty="0"/>
          </a:p>
        </p:txBody>
      </p:sp>
      <p:sp>
        <p:nvSpPr>
          <p:cNvPr id="5" name="Notes Placeholder 4"/>
          <p:cNvSpPr>
            <a:spLocks noGrp="1"/>
          </p:cNvSpPr>
          <p:nvPr>
            <p:ph type="body" sz="quarter" idx="3"/>
          </p:nvPr>
        </p:nvSpPr>
        <p:spPr>
          <a:xfrm>
            <a:off x="687547" y="4813866"/>
            <a:ext cx="5500370" cy="3938617"/>
          </a:xfrm>
          <a:prstGeom prst="rect">
            <a:avLst/>
          </a:prstGeom>
        </p:spPr>
        <p:txBody>
          <a:bodyPr vert="horz" lIns="96442" tIns="48221" rIns="96442" bIns="4822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00961"/>
            <a:ext cx="2979367" cy="501878"/>
          </a:xfrm>
          <a:prstGeom prst="rect">
            <a:avLst/>
          </a:prstGeom>
        </p:spPr>
        <p:txBody>
          <a:bodyPr vert="horz" lIns="96442" tIns="48221" rIns="96442" bIns="48221" rtlCol="0" anchor="b"/>
          <a:lstStyle>
            <a:lvl1pPr algn="l">
              <a:defRPr sz="1300"/>
            </a:lvl1pPr>
          </a:lstStyle>
          <a:p>
            <a:endParaRPr lang="en-GB" dirty="0"/>
          </a:p>
        </p:txBody>
      </p:sp>
      <p:sp>
        <p:nvSpPr>
          <p:cNvPr id="7" name="Slide Number Placeholder 6"/>
          <p:cNvSpPr>
            <a:spLocks noGrp="1"/>
          </p:cNvSpPr>
          <p:nvPr>
            <p:ph type="sldNum" sz="quarter" idx="5"/>
          </p:nvPr>
        </p:nvSpPr>
        <p:spPr>
          <a:xfrm>
            <a:off x="3894505" y="9500961"/>
            <a:ext cx="2979367" cy="501878"/>
          </a:xfrm>
          <a:prstGeom prst="rect">
            <a:avLst/>
          </a:prstGeom>
        </p:spPr>
        <p:txBody>
          <a:bodyPr vert="horz" lIns="96442" tIns="48221" rIns="96442" bIns="48221" rtlCol="0" anchor="b"/>
          <a:lstStyle>
            <a:lvl1pPr algn="r">
              <a:defRPr sz="1300"/>
            </a:lvl1pPr>
          </a:lstStyle>
          <a:p>
            <a:fld id="{49E896B5-FAD1-4DA0-8540-66EC708B7B7F}" type="slidenum">
              <a:rPr lang="en-GB" smtClean="0"/>
              <a:t>‹#›</a:t>
            </a:fld>
            <a:endParaRPr lang="en-GB" dirty="0"/>
          </a:p>
        </p:txBody>
      </p:sp>
    </p:spTree>
    <p:extLst>
      <p:ext uri="{BB962C8B-B14F-4D97-AF65-F5344CB8AC3E}">
        <p14:creationId xmlns:p14="http://schemas.microsoft.com/office/powerpoint/2010/main" val="757715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inc. changed met</a:t>
            </a:r>
          </a:p>
        </p:txBody>
      </p:sp>
      <p:sp>
        <p:nvSpPr>
          <p:cNvPr id="4" name="Slide Number Placeholder 3"/>
          <p:cNvSpPr>
            <a:spLocks noGrp="1"/>
          </p:cNvSpPr>
          <p:nvPr>
            <p:ph type="sldNum" sz="quarter" idx="5"/>
          </p:nvPr>
        </p:nvSpPr>
        <p:spPr/>
        <p:txBody>
          <a:bodyPr/>
          <a:lstStyle/>
          <a:p>
            <a:fld id="{49E896B5-FAD1-4DA0-8540-66EC708B7B7F}" type="slidenum">
              <a:rPr lang="en-GB" smtClean="0"/>
              <a:t>18</a:t>
            </a:fld>
            <a:endParaRPr lang="en-GB" dirty="0"/>
          </a:p>
        </p:txBody>
      </p:sp>
    </p:spTree>
    <p:extLst>
      <p:ext uri="{BB962C8B-B14F-4D97-AF65-F5344CB8AC3E}">
        <p14:creationId xmlns:p14="http://schemas.microsoft.com/office/powerpoint/2010/main" val="16088310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inc. changed met</a:t>
            </a:r>
          </a:p>
        </p:txBody>
      </p:sp>
      <p:sp>
        <p:nvSpPr>
          <p:cNvPr id="4" name="Slide Number Placeholder 3"/>
          <p:cNvSpPr>
            <a:spLocks noGrp="1"/>
          </p:cNvSpPr>
          <p:nvPr>
            <p:ph type="sldNum" sz="quarter" idx="5"/>
          </p:nvPr>
        </p:nvSpPr>
        <p:spPr/>
        <p:txBody>
          <a:bodyPr/>
          <a:lstStyle/>
          <a:p>
            <a:fld id="{49E896B5-FAD1-4DA0-8540-66EC708B7B7F}" type="slidenum">
              <a:rPr lang="en-GB" smtClean="0"/>
              <a:t>19</a:t>
            </a:fld>
            <a:endParaRPr lang="en-GB" dirty="0"/>
          </a:p>
        </p:txBody>
      </p:sp>
    </p:spTree>
    <p:extLst>
      <p:ext uri="{BB962C8B-B14F-4D97-AF65-F5344CB8AC3E}">
        <p14:creationId xmlns:p14="http://schemas.microsoft.com/office/powerpoint/2010/main" val="30606260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Education</a:t>
            </a:r>
            <a:r>
              <a:rPr lang="en-GB" baseline="0" dirty="0"/>
              <a:t> reform is a broad and transformational suite of packages to deliver real change across the whole landscape of Scottish education.</a:t>
            </a:r>
            <a:endParaRPr lang="en-GB" dirty="0"/>
          </a:p>
          <a:p>
            <a:pPr marL="171450" indent="-171450">
              <a:buFont typeface="Arial" panose="020B0604020202020204" pitchFamily="34" charset="0"/>
              <a:buChar char="•"/>
            </a:pPr>
            <a:r>
              <a:rPr lang="en-GB" dirty="0"/>
              <a:t>Slide</a:t>
            </a:r>
            <a:r>
              <a:rPr lang="en-GB" baseline="0" dirty="0"/>
              <a:t> i</a:t>
            </a:r>
            <a:r>
              <a:rPr lang="en-GB" dirty="0"/>
              <a:t>llustrates where these reform packages and approaches are situated alongside wider reform agenda across our education and lifelong skills systems.  Clearly lots of dependencies in and out.  Cross portfolio / government assurance and information exchange processes being put in place to manage implications across and for system wide change.</a:t>
            </a:r>
          </a:p>
          <a:p>
            <a:pPr marL="171450" indent="-171450">
              <a:buFont typeface="Arial" panose="020B0604020202020204" pitchFamily="34" charset="0"/>
              <a:buChar char="•"/>
            </a:pPr>
            <a:r>
              <a:rPr lang="en-GB" dirty="0"/>
              <a:t>The need to review and reform these system-level interactions was a core theme of Professor Muir’s report and one we will take forward including ensuring that the new bodies support and enhance the outcomes of the post-school education work being taken forward across Scottish Government. </a:t>
            </a:r>
          </a:p>
          <a:p>
            <a:pPr marL="171450" indent="-171450">
              <a:buFont typeface="Arial" panose="020B0604020202020204" pitchFamily="34" charset="0"/>
              <a:buChar char="•"/>
            </a:pPr>
            <a:r>
              <a:rPr lang="en-GB" dirty="0"/>
              <a:t>Example - design of the new national education bodies and the Education Reform Bill which will underpin this process will reflect the outputs and recommendations of these critical pieces of work, along with wider contexts such as Early Learning and Childcare policy activity, the development of Purpose and Principles of post-school education, research, and skills and the review of the skills development system.</a:t>
            </a:r>
            <a:endParaRPr lang="en-GB" dirty="0">
              <a:cs typeface="Calibri"/>
            </a:endParaRPr>
          </a:p>
          <a:p>
            <a:pPr marL="171450" indent="-171450">
              <a:buFont typeface="Arial" panose="020B0604020202020204" pitchFamily="34" charset="0"/>
              <a:buChar char="•"/>
            </a:pPr>
            <a:endParaRPr lang="en-GB" dirty="0">
              <a:cs typeface="Calibri"/>
            </a:endParaRPr>
          </a:p>
          <a:p>
            <a:r>
              <a:rPr lang="en-GB" b="1" dirty="0">
                <a:cs typeface="Calibri"/>
              </a:rPr>
              <a:t>Strategic Childcare Plan 2022-26: </a:t>
            </a:r>
            <a:r>
              <a:rPr lang="en-GB" dirty="0">
                <a:cs typeface="Calibri"/>
              </a:rPr>
              <a:t>The Plan sets out how we will embed the benefits of our transformational investment in 1140 hours of high quality funded Early Learning and Childcare. </a:t>
            </a:r>
            <a:r>
              <a:rPr lang="en-GB" dirty="0"/>
              <a:t>It also explains our approach to expanding our childcare offer over the next four years, including building a future system of school age childcare and a new early learning and childcare offer for one and two year olds, starting with those who need it most.  </a:t>
            </a:r>
            <a:endParaRPr lang="en-GB" dirty="0">
              <a:cs typeface="Calibri"/>
            </a:endParaRPr>
          </a:p>
          <a:p>
            <a:endParaRPr lang="en-GB" b="1" dirty="0">
              <a:cs typeface="Calibri"/>
            </a:endParaRPr>
          </a:p>
          <a:p>
            <a:pPr marL="0" indent="0">
              <a:buFont typeface="Arial" panose="020B0604020202020204" pitchFamily="34" charset="0"/>
              <a:buNone/>
            </a:pPr>
            <a:r>
              <a:rPr lang="en-GB" b="1" dirty="0"/>
              <a:t>Strategic</a:t>
            </a:r>
            <a:r>
              <a:rPr lang="en-GB" b="1" baseline="0" dirty="0"/>
              <a:t> plans and priorities</a:t>
            </a:r>
            <a:endParaRPr lang="en-GB" b="1" dirty="0"/>
          </a:p>
          <a:p>
            <a:pPr marL="171450" indent="-171450">
              <a:buFont typeface="Arial" panose="020B0604020202020204" pitchFamily="34" charset="0"/>
              <a:buChar char="•"/>
            </a:pPr>
            <a:r>
              <a:rPr lang="en-GB" dirty="0"/>
              <a:t>The policy and delivery response across our country needs to be cross portfolio and cross sectoral; and to be truly transformative.  For example, Scotland’s National Strategy for Economic Transformation, published in March 2022, seeks to respond to this context, and sets out an ambitious but delivery focused approach to transforming Scotland’s economy over the next ten years.</a:t>
            </a:r>
          </a:p>
          <a:p>
            <a:pPr marL="171450" indent="-171450">
              <a:buFont typeface="Arial" panose="020B0604020202020204" pitchFamily="34" charset="0"/>
              <a:buChar char="•"/>
            </a:pPr>
            <a:endParaRPr lang="en-GB" dirty="0"/>
          </a:p>
          <a:p>
            <a:pPr marL="0" indent="0">
              <a:buFont typeface="Arial" panose="020B0604020202020204" pitchFamily="34" charset="0"/>
              <a:buNone/>
            </a:pPr>
            <a:r>
              <a:rPr lang="en-GB" b="1" dirty="0"/>
              <a:t>National Discussion - facilitated by Prof Carol Campbell and Prof Alma Harris</a:t>
            </a:r>
          </a:p>
          <a:p>
            <a:pPr marL="171450" indent="-171450">
              <a:buFont typeface="Arial" panose="020B0604020202020204" pitchFamily="34" charset="0"/>
              <a:buChar char="•"/>
            </a:pPr>
            <a:r>
              <a:rPr lang="en-GB" dirty="0"/>
              <a:t>Establish a compelling and consensual 20 year vision for Scottish education.</a:t>
            </a:r>
          </a:p>
          <a:p>
            <a:pPr marL="171450" indent="-171450">
              <a:buFont typeface="Arial" panose="020B0604020202020204" pitchFamily="34" charset="0"/>
              <a:buChar char="•"/>
            </a:pPr>
            <a:r>
              <a:rPr lang="en-GB" dirty="0"/>
              <a:t>Be inclusive of all interests with a focus on those we don’t normally hear from.</a:t>
            </a:r>
          </a:p>
          <a:p>
            <a:pPr marL="171450" indent="-171450">
              <a:buFont typeface="Arial" panose="020B0604020202020204" pitchFamily="34" charset="0"/>
              <a:buChar char="•"/>
            </a:pPr>
            <a:r>
              <a:rPr lang="en-GB" dirty="0"/>
              <a:t>Seek to build on achievements to ensure the system adapts for the future.</a:t>
            </a:r>
          </a:p>
          <a:p>
            <a:pPr marL="171450" indent="-171450">
              <a:buFont typeface="Arial" panose="020B0604020202020204" pitchFamily="34" charset="0"/>
              <a:buChar char="•"/>
            </a:pPr>
            <a:r>
              <a:rPr lang="en-GB" dirty="0"/>
              <a:t>The vision which is created will drive decision making across the system and bring together our ambitious programme of reform.</a:t>
            </a:r>
          </a:p>
          <a:p>
            <a:pPr marL="171450" indent="-171450">
              <a:buFont typeface="Arial" panose="020B0604020202020204" pitchFamily="34" charset="0"/>
              <a:buChar char="•"/>
            </a:pPr>
            <a:endParaRPr lang="en-GB" dirty="0"/>
          </a:p>
          <a:p>
            <a:pPr marL="0" indent="0">
              <a:buFont typeface="Arial" panose="020B0604020202020204" pitchFamily="34" charset="0"/>
              <a:buNone/>
            </a:pPr>
            <a:r>
              <a:rPr lang="en-GB" b="1" dirty="0"/>
              <a:t>Independent</a:t>
            </a:r>
            <a:r>
              <a:rPr lang="en-GB" b="1" baseline="0" dirty="0"/>
              <a:t> Review of Qualifications and Assessment – led by Prof Louise Hayward</a:t>
            </a:r>
          </a:p>
          <a:p>
            <a:pPr marL="171450" indent="-171450">
              <a:buFont typeface="Arial" panose="020B0604020202020204" pitchFamily="34" charset="0"/>
              <a:buChar char="•"/>
            </a:pPr>
            <a:r>
              <a:rPr lang="en-GB" dirty="0"/>
              <a:t>The focus of this work is school and college qualifications accessible in the senior phase.</a:t>
            </a:r>
          </a:p>
          <a:p>
            <a:pPr marL="171450" indent="-171450">
              <a:buFont typeface="Arial" panose="020B0604020202020204" pitchFamily="34" charset="0"/>
              <a:buChar char="•"/>
            </a:pPr>
            <a:r>
              <a:rPr lang="en-GB" dirty="0"/>
              <a:t>Review has been designed to ensure that all those who have an interest in the future of qualifications an Awards have opportunities to be part of the review.</a:t>
            </a:r>
          </a:p>
          <a:p>
            <a:pPr marL="171450" indent="-171450">
              <a:buFont typeface="Arial" panose="020B0604020202020204" pitchFamily="34" charset="0"/>
              <a:buChar char="•"/>
            </a:pPr>
            <a:r>
              <a:rPr lang="en-GB" dirty="0"/>
              <a:t>View of business is crucial and discussion being led by the CBI.</a:t>
            </a:r>
          </a:p>
          <a:p>
            <a:pPr marL="171450" indent="-171450">
              <a:buFont typeface="Arial" panose="020B0604020202020204" pitchFamily="34" charset="0"/>
              <a:buChar char="•"/>
            </a:pPr>
            <a:endParaRPr lang="en-GB" dirty="0"/>
          </a:p>
          <a:p>
            <a:pPr marL="0" indent="0">
              <a:buFont typeface="Arial" panose="020B0604020202020204" pitchFamily="34" charset="0"/>
              <a:buNone/>
            </a:pPr>
            <a:r>
              <a:rPr lang="en-GB" b="1" dirty="0"/>
              <a:t>New Public Bodies</a:t>
            </a:r>
          </a:p>
          <a:p>
            <a:pPr marL="171450" indent="-171450">
              <a:buFont typeface="Arial" panose="020B0604020202020204" pitchFamily="34" charset="0"/>
              <a:buChar char="•"/>
            </a:pPr>
            <a:r>
              <a:rPr lang="en-GB" dirty="0"/>
              <a:t>The establishment of three national education bodies and the Education Reform Bill will reflect the process, outputs, and recommendations of all areas of Education Reform including the National Discussion and the Independent Review of Qualifications and Assessment. </a:t>
            </a:r>
          </a:p>
          <a:p>
            <a:pPr marL="171450" indent="-171450">
              <a:buFont typeface="Arial" panose="020B0604020202020204" pitchFamily="34" charset="0"/>
              <a:buChar char="•"/>
            </a:pPr>
            <a:r>
              <a:rPr lang="en-GB" dirty="0"/>
              <a:t>Real change and meaningful reform is not something that government can or should do alone. That is why we launched a National Discussion on Education, a core recommendation of Professor Muir’s report, to involve everyone in the creation of an education system ready for the future. </a:t>
            </a:r>
          </a:p>
          <a:p>
            <a:pPr marL="171450" indent="-171450">
              <a:buFont typeface="Arial" panose="020B0604020202020204" pitchFamily="34" charset="0"/>
              <a:buChar char="•"/>
            </a:pPr>
            <a:r>
              <a:rPr lang="en-GB" dirty="0"/>
              <a:t>The timing and sequencing of the Independent Review of Qualifications and Assessment and the development of the new national education bodies will allow them to reflect the outcome of the National Discussion, making sure the voices and views that come through the discussion guide our wider reform activity. </a:t>
            </a:r>
          </a:p>
          <a:p>
            <a:pPr marL="171450" indent="-171450">
              <a:buFont typeface="Arial" panose="020B0604020202020204" pitchFamily="34" charset="0"/>
              <a:buChar char="•"/>
            </a:pPr>
            <a:r>
              <a:rPr lang="en-GB" dirty="0"/>
              <a:t>The National Discussion will run until early December with outputs in early Spring.  The Independent Review of Qualifications and Assessment will be able to take account of these when it completes its work and makes its recommendations. </a:t>
            </a:r>
          </a:p>
          <a:p>
            <a:pPr marL="171450" indent="-171450">
              <a:buFont typeface="Arial" panose="020B0604020202020204" pitchFamily="34" charset="0"/>
              <a:buChar char="•"/>
            </a:pPr>
            <a:r>
              <a:rPr lang="en-GB" dirty="0"/>
              <a:t>Design of the new national education bodies, and the Education Reform Bill, will reflect the outputs and recommendations of these critical pieces of work. It will also draw on other areas of reform, including Early Learning and Childcare, post-school education, research, and skills and the independent review of the skills delivery landscape.</a:t>
            </a:r>
          </a:p>
          <a:p>
            <a:pPr marL="171450" indent="-171450">
              <a:buFont typeface="Arial" panose="020B0604020202020204" pitchFamily="34" charset="0"/>
              <a:buChar char="•"/>
            </a:pPr>
            <a:r>
              <a:rPr lang="en-GB" dirty="0"/>
              <a:t>A key part of the Education Reform programme and the specific work to establish the new national bodies will cover what the landscape of roles and responsibilities does, could and should look like in a reformed system.  In this context, we recognise that the new bodies will deliver critical work in of themselves but must also add value via how they engage with the wider system. </a:t>
            </a:r>
          </a:p>
          <a:p>
            <a:pPr marL="171450" indent="-171450">
              <a:buFont typeface="Arial" panose="020B0604020202020204" pitchFamily="34" charset="0"/>
              <a:buChar char="•"/>
            </a:pPr>
            <a:endParaRPr lang="en-GB" dirty="0"/>
          </a:p>
          <a:p>
            <a:pPr marL="0" indent="0">
              <a:buFont typeface="Arial" panose="020B0604020202020204" pitchFamily="34" charset="0"/>
              <a:buNone/>
            </a:pPr>
            <a:r>
              <a:rPr lang="en-GB" b="1" dirty="0"/>
              <a:t>Independent</a:t>
            </a:r>
            <a:r>
              <a:rPr lang="en-GB" b="1" baseline="0" dirty="0"/>
              <a:t> Review of Skills Delivery – led by James Withers</a:t>
            </a:r>
          </a:p>
          <a:p>
            <a:pPr marL="171450" indent="-171450">
              <a:buFont typeface="Arial" panose="020B0604020202020204" pitchFamily="34" charset="0"/>
              <a:buChar char="•"/>
            </a:pPr>
            <a:r>
              <a:rPr lang="en-GB" dirty="0"/>
              <a:t>How the skills delivery public body and advisory landscape can be adapted to drive forward the objectives and outcomes of the National Strategy for Economic Transformation (NSET) and the Scottish Government’s response to the Scottish Funding Council (SFC) Review of Coherence and Sustainability.</a:t>
            </a:r>
          </a:p>
          <a:p>
            <a:pPr marL="171450" indent="-171450">
              <a:buFont typeface="Arial" panose="020B0604020202020204" pitchFamily="34" charset="0"/>
              <a:buChar char="•"/>
            </a:pPr>
            <a:r>
              <a:rPr lang="en-GB" dirty="0"/>
              <a:t>The future functions, remit and status of Skills Development Scotland within the wider delivery landscape.</a:t>
            </a:r>
          </a:p>
          <a:p>
            <a:pPr marL="171450" indent="-171450">
              <a:buFont typeface="Arial" panose="020B0604020202020204" pitchFamily="34" charset="0"/>
              <a:buChar char="•"/>
            </a:pPr>
            <a:endParaRPr lang="en-GB" dirty="0"/>
          </a:p>
          <a:p>
            <a:pPr marL="0" indent="0">
              <a:buFontTx/>
              <a:buNone/>
            </a:pPr>
            <a:r>
              <a:rPr lang="en-GB" b="1" dirty="0"/>
              <a:t>Post School Education, Research and</a:t>
            </a:r>
            <a:r>
              <a:rPr lang="en-GB" b="1" baseline="0" dirty="0"/>
              <a:t> Skills</a:t>
            </a:r>
          </a:p>
          <a:p>
            <a:pPr marL="171450" indent="-171450">
              <a:buFont typeface="Arial" panose="020B0604020202020204" pitchFamily="34" charset="0"/>
              <a:buChar char="•"/>
            </a:pPr>
            <a:r>
              <a:rPr lang="en-GB" dirty="0"/>
              <a:t>As part of our broad reform agenda, it is imperative that we have a post school education, research and skills ecosystem that delivers for all people.</a:t>
            </a:r>
          </a:p>
          <a:p>
            <a:pPr marL="171450" indent="-171450">
              <a:buFont typeface="Arial" panose="020B0604020202020204" pitchFamily="34" charset="0"/>
              <a:buChar char="•"/>
            </a:pPr>
            <a:r>
              <a:rPr lang="en-GB" dirty="0"/>
              <a:t>Scottish Government are therefore working to define the ‘Purpose and Principles’ for the post school education, research and skills ecosystem. This presents a bold and exciting opportunity to galvanise all actors across the system behind a shared purpose, articulating clearly defined roles and responsibilities and providing a clear strategic framework for decision-making based on the outcomes we want to see. This will help us to shift cultural expectations and challenge perceptions of what the system can deliver.</a:t>
            </a:r>
          </a:p>
        </p:txBody>
      </p:sp>
      <p:sp>
        <p:nvSpPr>
          <p:cNvPr id="4" name="Slide Number Placeholder 3"/>
          <p:cNvSpPr>
            <a:spLocks noGrp="1"/>
          </p:cNvSpPr>
          <p:nvPr>
            <p:ph type="sldNum" sz="quarter" idx="10"/>
          </p:nvPr>
        </p:nvSpPr>
        <p:spPr/>
        <p:txBody>
          <a:bodyPr/>
          <a:lstStyle/>
          <a:p>
            <a:fld id="{B71F09B2-5E59-4ADC-8AAA-65E86ADA4CAD}" type="slidenum">
              <a:rPr lang="en-GB" smtClean="0"/>
              <a:t>21</a:t>
            </a:fld>
            <a:endParaRPr lang="en-GB" dirty="0"/>
          </a:p>
        </p:txBody>
      </p:sp>
    </p:spTree>
    <p:extLst>
      <p:ext uri="{BB962C8B-B14F-4D97-AF65-F5344CB8AC3E}">
        <p14:creationId xmlns:p14="http://schemas.microsoft.com/office/powerpoint/2010/main" val="41018966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B84F0-B89B-4B9D-BDD9-0DEF8C43BBC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2EEEF6B-0991-494E-857D-BC646BEC36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F1F6BF7-AE4D-461F-933C-C66C26D68D5B}"/>
              </a:ext>
            </a:extLst>
          </p:cNvPr>
          <p:cNvSpPr>
            <a:spLocks noGrp="1"/>
          </p:cNvSpPr>
          <p:nvPr>
            <p:ph type="dt" sz="half" idx="10"/>
          </p:nvPr>
        </p:nvSpPr>
        <p:spPr/>
        <p:txBody>
          <a:bodyPr/>
          <a:lstStyle/>
          <a:p>
            <a:fld id="{7ADE179F-DD1A-4B85-B2A5-AF148E2D3853}" type="datetimeFigureOut">
              <a:rPr lang="en-GB" smtClean="0"/>
              <a:t>16/03/2023</a:t>
            </a:fld>
            <a:endParaRPr lang="en-GB" dirty="0"/>
          </a:p>
        </p:txBody>
      </p:sp>
      <p:sp>
        <p:nvSpPr>
          <p:cNvPr id="5" name="Footer Placeholder 4">
            <a:extLst>
              <a:ext uri="{FF2B5EF4-FFF2-40B4-BE49-F238E27FC236}">
                <a16:creationId xmlns:a16="http://schemas.microsoft.com/office/drawing/2014/main" id="{82B1600D-1311-4B5C-8B0F-3D282745210B}"/>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CC8D6D7C-2812-4BAE-B464-698773A339B5}"/>
              </a:ext>
            </a:extLst>
          </p:cNvPr>
          <p:cNvSpPr>
            <a:spLocks noGrp="1"/>
          </p:cNvSpPr>
          <p:nvPr>
            <p:ph type="sldNum" sz="quarter" idx="12"/>
          </p:nvPr>
        </p:nvSpPr>
        <p:spPr/>
        <p:txBody>
          <a:bodyPr/>
          <a:lstStyle/>
          <a:p>
            <a:fld id="{512CEA3B-8523-4F7A-B748-4D536F095447}" type="slidenum">
              <a:rPr lang="en-GB" smtClean="0"/>
              <a:t>‹#›</a:t>
            </a:fld>
            <a:endParaRPr lang="en-GB" dirty="0"/>
          </a:p>
        </p:txBody>
      </p:sp>
    </p:spTree>
    <p:extLst>
      <p:ext uri="{BB962C8B-B14F-4D97-AF65-F5344CB8AC3E}">
        <p14:creationId xmlns:p14="http://schemas.microsoft.com/office/powerpoint/2010/main" val="29663739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2998B-1B81-4EFB-BFA6-704BFEED01C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C4D6698-5774-4F57-AF6C-3E81C2B734C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7A0C077-AEEF-4E76-B987-CE3FBF0D7C16}"/>
              </a:ext>
            </a:extLst>
          </p:cNvPr>
          <p:cNvSpPr>
            <a:spLocks noGrp="1"/>
          </p:cNvSpPr>
          <p:nvPr>
            <p:ph type="dt" sz="half" idx="10"/>
          </p:nvPr>
        </p:nvSpPr>
        <p:spPr/>
        <p:txBody>
          <a:bodyPr/>
          <a:lstStyle/>
          <a:p>
            <a:fld id="{7ADE179F-DD1A-4B85-B2A5-AF148E2D3853}" type="datetimeFigureOut">
              <a:rPr lang="en-GB" smtClean="0"/>
              <a:t>16/03/2023</a:t>
            </a:fld>
            <a:endParaRPr lang="en-GB" dirty="0"/>
          </a:p>
        </p:txBody>
      </p:sp>
      <p:sp>
        <p:nvSpPr>
          <p:cNvPr id="5" name="Footer Placeholder 4">
            <a:extLst>
              <a:ext uri="{FF2B5EF4-FFF2-40B4-BE49-F238E27FC236}">
                <a16:creationId xmlns:a16="http://schemas.microsoft.com/office/drawing/2014/main" id="{C0595B22-81BE-4A48-8EC7-744E2F3D382E}"/>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E8692222-8917-4CAD-8B6A-FEB6254201CA}"/>
              </a:ext>
            </a:extLst>
          </p:cNvPr>
          <p:cNvSpPr>
            <a:spLocks noGrp="1"/>
          </p:cNvSpPr>
          <p:nvPr>
            <p:ph type="sldNum" sz="quarter" idx="12"/>
          </p:nvPr>
        </p:nvSpPr>
        <p:spPr/>
        <p:txBody>
          <a:bodyPr/>
          <a:lstStyle/>
          <a:p>
            <a:fld id="{512CEA3B-8523-4F7A-B748-4D536F095447}" type="slidenum">
              <a:rPr lang="en-GB" smtClean="0"/>
              <a:t>‹#›</a:t>
            </a:fld>
            <a:endParaRPr lang="en-GB" dirty="0"/>
          </a:p>
        </p:txBody>
      </p:sp>
    </p:spTree>
    <p:extLst>
      <p:ext uri="{BB962C8B-B14F-4D97-AF65-F5344CB8AC3E}">
        <p14:creationId xmlns:p14="http://schemas.microsoft.com/office/powerpoint/2010/main" val="17168279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E126C0-A029-408C-9AA0-AC4B988254D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F43A442-BCC2-46CD-9BAB-14211D624FB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0C53DFE-F6F1-408A-A792-ED8A9D2ED67D}"/>
              </a:ext>
            </a:extLst>
          </p:cNvPr>
          <p:cNvSpPr>
            <a:spLocks noGrp="1"/>
          </p:cNvSpPr>
          <p:nvPr>
            <p:ph type="dt" sz="half" idx="10"/>
          </p:nvPr>
        </p:nvSpPr>
        <p:spPr/>
        <p:txBody>
          <a:bodyPr/>
          <a:lstStyle/>
          <a:p>
            <a:fld id="{7ADE179F-DD1A-4B85-B2A5-AF148E2D3853}" type="datetimeFigureOut">
              <a:rPr lang="en-GB" smtClean="0"/>
              <a:t>16/03/2023</a:t>
            </a:fld>
            <a:endParaRPr lang="en-GB" dirty="0"/>
          </a:p>
        </p:txBody>
      </p:sp>
      <p:sp>
        <p:nvSpPr>
          <p:cNvPr id="5" name="Footer Placeholder 4">
            <a:extLst>
              <a:ext uri="{FF2B5EF4-FFF2-40B4-BE49-F238E27FC236}">
                <a16:creationId xmlns:a16="http://schemas.microsoft.com/office/drawing/2014/main" id="{72F8212E-3C49-4F39-910B-3D7CE2F02867}"/>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4F5A67AF-3875-49F4-85BD-937847D0DD81}"/>
              </a:ext>
            </a:extLst>
          </p:cNvPr>
          <p:cNvSpPr>
            <a:spLocks noGrp="1"/>
          </p:cNvSpPr>
          <p:nvPr>
            <p:ph type="sldNum" sz="quarter" idx="12"/>
          </p:nvPr>
        </p:nvSpPr>
        <p:spPr/>
        <p:txBody>
          <a:bodyPr/>
          <a:lstStyle/>
          <a:p>
            <a:fld id="{512CEA3B-8523-4F7A-B748-4D536F095447}" type="slidenum">
              <a:rPr lang="en-GB" smtClean="0"/>
              <a:t>‹#›</a:t>
            </a:fld>
            <a:endParaRPr lang="en-GB" dirty="0"/>
          </a:p>
        </p:txBody>
      </p:sp>
    </p:spTree>
    <p:extLst>
      <p:ext uri="{BB962C8B-B14F-4D97-AF65-F5344CB8AC3E}">
        <p14:creationId xmlns:p14="http://schemas.microsoft.com/office/powerpoint/2010/main" val="10194066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B60AF-A07C-4EC7-A6B7-BAF32D85948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5CA8D51-CA69-4B0D-A4E4-5CE271C9EDB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F43D04E-EDEE-4083-896B-F775C22613A2}"/>
              </a:ext>
            </a:extLst>
          </p:cNvPr>
          <p:cNvSpPr>
            <a:spLocks noGrp="1"/>
          </p:cNvSpPr>
          <p:nvPr>
            <p:ph type="dt" sz="half" idx="10"/>
          </p:nvPr>
        </p:nvSpPr>
        <p:spPr/>
        <p:txBody>
          <a:bodyPr/>
          <a:lstStyle/>
          <a:p>
            <a:fld id="{7ADE179F-DD1A-4B85-B2A5-AF148E2D3853}" type="datetimeFigureOut">
              <a:rPr lang="en-GB" smtClean="0"/>
              <a:t>16/03/2023</a:t>
            </a:fld>
            <a:endParaRPr lang="en-GB" dirty="0"/>
          </a:p>
        </p:txBody>
      </p:sp>
      <p:sp>
        <p:nvSpPr>
          <p:cNvPr id="5" name="Footer Placeholder 4">
            <a:extLst>
              <a:ext uri="{FF2B5EF4-FFF2-40B4-BE49-F238E27FC236}">
                <a16:creationId xmlns:a16="http://schemas.microsoft.com/office/drawing/2014/main" id="{DC4AA9E4-9178-40E7-8E78-7DA2C88F1174}"/>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27914D1F-D6CC-45C5-A978-2484E19894CD}"/>
              </a:ext>
            </a:extLst>
          </p:cNvPr>
          <p:cNvSpPr>
            <a:spLocks noGrp="1"/>
          </p:cNvSpPr>
          <p:nvPr>
            <p:ph type="sldNum" sz="quarter" idx="12"/>
          </p:nvPr>
        </p:nvSpPr>
        <p:spPr/>
        <p:txBody>
          <a:bodyPr/>
          <a:lstStyle/>
          <a:p>
            <a:fld id="{512CEA3B-8523-4F7A-B748-4D536F095447}" type="slidenum">
              <a:rPr lang="en-GB" smtClean="0"/>
              <a:t>‹#›</a:t>
            </a:fld>
            <a:endParaRPr lang="en-GB" dirty="0"/>
          </a:p>
        </p:txBody>
      </p:sp>
    </p:spTree>
    <p:extLst>
      <p:ext uri="{BB962C8B-B14F-4D97-AF65-F5344CB8AC3E}">
        <p14:creationId xmlns:p14="http://schemas.microsoft.com/office/powerpoint/2010/main" val="924935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2D77D-4152-4E0D-A288-3954A3A8084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D770C7D-44B9-4158-AEB9-8265E35F21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5DF554D-7D25-4BA2-9118-3E24C787A73F}"/>
              </a:ext>
            </a:extLst>
          </p:cNvPr>
          <p:cNvSpPr>
            <a:spLocks noGrp="1"/>
          </p:cNvSpPr>
          <p:nvPr>
            <p:ph type="dt" sz="half" idx="10"/>
          </p:nvPr>
        </p:nvSpPr>
        <p:spPr/>
        <p:txBody>
          <a:bodyPr/>
          <a:lstStyle/>
          <a:p>
            <a:fld id="{7ADE179F-DD1A-4B85-B2A5-AF148E2D3853}" type="datetimeFigureOut">
              <a:rPr lang="en-GB" smtClean="0"/>
              <a:t>16/03/2023</a:t>
            </a:fld>
            <a:endParaRPr lang="en-GB" dirty="0"/>
          </a:p>
        </p:txBody>
      </p:sp>
      <p:sp>
        <p:nvSpPr>
          <p:cNvPr id="5" name="Footer Placeholder 4">
            <a:extLst>
              <a:ext uri="{FF2B5EF4-FFF2-40B4-BE49-F238E27FC236}">
                <a16:creationId xmlns:a16="http://schemas.microsoft.com/office/drawing/2014/main" id="{CD9CD40B-BEB9-4208-8CC1-8D0DED3637EB}"/>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A0AF6DA1-6FD3-4181-B9BD-9D3F5A7A4D2F}"/>
              </a:ext>
            </a:extLst>
          </p:cNvPr>
          <p:cNvSpPr>
            <a:spLocks noGrp="1"/>
          </p:cNvSpPr>
          <p:nvPr>
            <p:ph type="sldNum" sz="quarter" idx="12"/>
          </p:nvPr>
        </p:nvSpPr>
        <p:spPr/>
        <p:txBody>
          <a:bodyPr/>
          <a:lstStyle/>
          <a:p>
            <a:fld id="{512CEA3B-8523-4F7A-B748-4D536F095447}" type="slidenum">
              <a:rPr lang="en-GB" smtClean="0"/>
              <a:t>‹#›</a:t>
            </a:fld>
            <a:endParaRPr lang="en-GB" dirty="0"/>
          </a:p>
        </p:txBody>
      </p:sp>
    </p:spTree>
    <p:extLst>
      <p:ext uri="{BB962C8B-B14F-4D97-AF65-F5344CB8AC3E}">
        <p14:creationId xmlns:p14="http://schemas.microsoft.com/office/powerpoint/2010/main" val="38985121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96F72-2422-4C0F-9437-B599FA36859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F98FBE0-1E68-424D-B24D-08A83E6C76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3B0DE65-2370-46AD-AB99-15834DBEA62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9A1C652-5041-44EA-AE4E-07BBBADC3F28}"/>
              </a:ext>
            </a:extLst>
          </p:cNvPr>
          <p:cNvSpPr>
            <a:spLocks noGrp="1"/>
          </p:cNvSpPr>
          <p:nvPr>
            <p:ph type="dt" sz="half" idx="10"/>
          </p:nvPr>
        </p:nvSpPr>
        <p:spPr/>
        <p:txBody>
          <a:bodyPr/>
          <a:lstStyle/>
          <a:p>
            <a:fld id="{7ADE179F-DD1A-4B85-B2A5-AF148E2D3853}" type="datetimeFigureOut">
              <a:rPr lang="en-GB" smtClean="0"/>
              <a:t>16/03/2023</a:t>
            </a:fld>
            <a:endParaRPr lang="en-GB" dirty="0"/>
          </a:p>
        </p:txBody>
      </p:sp>
      <p:sp>
        <p:nvSpPr>
          <p:cNvPr id="6" name="Footer Placeholder 5">
            <a:extLst>
              <a:ext uri="{FF2B5EF4-FFF2-40B4-BE49-F238E27FC236}">
                <a16:creationId xmlns:a16="http://schemas.microsoft.com/office/drawing/2014/main" id="{9FF08657-6758-428D-8B1C-7FC05CED0D98}"/>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28BA65FD-85D4-46BE-B1D3-383AA6220889}"/>
              </a:ext>
            </a:extLst>
          </p:cNvPr>
          <p:cNvSpPr>
            <a:spLocks noGrp="1"/>
          </p:cNvSpPr>
          <p:nvPr>
            <p:ph type="sldNum" sz="quarter" idx="12"/>
          </p:nvPr>
        </p:nvSpPr>
        <p:spPr/>
        <p:txBody>
          <a:bodyPr/>
          <a:lstStyle/>
          <a:p>
            <a:fld id="{512CEA3B-8523-4F7A-B748-4D536F095447}" type="slidenum">
              <a:rPr lang="en-GB" smtClean="0"/>
              <a:t>‹#›</a:t>
            </a:fld>
            <a:endParaRPr lang="en-GB" dirty="0"/>
          </a:p>
        </p:txBody>
      </p:sp>
    </p:spTree>
    <p:extLst>
      <p:ext uri="{BB962C8B-B14F-4D97-AF65-F5344CB8AC3E}">
        <p14:creationId xmlns:p14="http://schemas.microsoft.com/office/powerpoint/2010/main" val="3404642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407F7-0F17-437D-9AF0-AF38B8A7FD4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5BCBE20-0265-4E71-A6AA-CE61B7BBED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E528084-88F1-4DF1-953D-A350AD0D061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7A02E79-C8D7-4B03-AE30-979ADEAD1E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431535E-5B1D-42EC-903F-EE8E420176F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E996FDF-6E90-4CD2-B26B-BD8A0624AFB1}"/>
              </a:ext>
            </a:extLst>
          </p:cNvPr>
          <p:cNvSpPr>
            <a:spLocks noGrp="1"/>
          </p:cNvSpPr>
          <p:nvPr>
            <p:ph type="dt" sz="half" idx="10"/>
          </p:nvPr>
        </p:nvSpPr>
        <p:spPr/>
        <p:txBody>
          <a:bodyPr/>
          <a:lstStyle/>
          <a:p>
            <a:fld id="{7ADE179F-DD1A-4B85-B2A5-AF148E2D3853}" type="datetimeFigureOut">
              <a:rPr lang="en-GB" smtClean="0"/>
              <a:t>16/03/2023</a:t>
            </a:fld>
            <a:endParaRPr lang="en-GB" dirty="0"/>
          </a:p>
        </p:txBody>
      </p:sp>
      <p:sp>
        <p:nvSpPr>
          <p:cNvPr id="8" name="Footer Placeholder 7">
            <a:extLst>
              <a:ext uri="{FF2B5EF4-FFF2-40B4-BE49-F238E27FC236}">
                <a16:creationId xmlns:a16="http://schemas.microsoft.com/office/drawing/2014/main" id="{A478A360-6809-4B91-B9F2-13766A15AB78}"/>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11F7CB7C-8A03-45C2-BED7-E5B3581C9C6A}"/>
              </a:ext>
            </a:extLst>
          </p:cNvPr>
          <p:cNvSpPr>
            <a:spLocks noGrp="1"/>
          </p:cNvSpPr>
          <p:nvPr>
            <p:ph type="sldNum" sz="quarter" idx="12"/>
          </p:nvPr>
        </p:nvSpPr>
        <p:spPr/>
        <p:txBody>
          <a:bodyPr/>
          <a:lstStyle/>
          <a:p>
            <a:fld id="{512CEA3B-8523-4F7A-B748-4D536F095447}" type="slidenum">
              <a:rPr lang="en-GB" smtClean="0"/>
              <a:t>‹#›</a:t>
            </a:fld>
            <a:endParaRPr lang="en-GB" dirty="0"/>
          </a:p>
        </p:txBody>
      </p:sp>
    </p:spTree>
    <p:extLst>
      <p:ext uri="{BB962C8B-B14F-4D97-AF65-F5344CB8AC3E}">
        <p14:creationId xmlns:p14="http://schemas.microsoft.com/office/powerpoint/2010/main" val="16997219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20B59-9CC0-4B11-88A9-9B8A6DA50EC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01E37ED-6737-4C2A-9A6A-7E149A6209F8}"/>
              </a:ext>
            </a:extLst>
          </p:cNvPr>
          <p:cNvSpPr>
            <a:spLocks noGrp="1"/>
          </p:cNvSpPr>
          <p:nvPr>
            <p:ph type="dt" sz="half" idx="10"/>
          </p:nvPr>
        </p:nvSpPr>
        <p:spPr/>
        <p:txBody>
          <a:bodyPr/>
          <a:lstStyle/>
          <a:p>
            <a:fld id="{7ADE179F-DD1A-4B85-B2A5-AF148E2D3853}" type="datetimeFigureOut">
              <a:rPr lang="en-GB" smtClean="0"/>
              <a:t>16/03/2023</a:t>
            </a:fld>
            <a:endParaRPr lang="en-GB" dirty="0"/>
          </a:p>
        </p:txBody>
      </p:sp>
      <p:sp>
        <p:nvSpPr>
          <p:cNvPr id="4" name="Footer Placeholder 3">
            <a:extLst>
              <a:ext uri="{FF2B5EF4-FFF2-40B4-BE49-F238E27FC236}">
                <a16:creationId xmlns:a16="http://schemas.microsoft.com/office/drawing/2014/main" id="{1B90EBC4-671D-47E0-8FB8-66669AA62C67}"/>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6A19D1B9-92DC-46F4-BBF4-6987B96D45DC}"/>
              </a:ext>
            </a:extLst>
          </p:cNvPr>
          <p:cNvSpPr>
            <a:spLocks noGrp="1"/>
          </p:cNvSpPr>
          <p:nvPr>
            <p:ph type="sldNum" sz="quarter" idx="12"/>
          </p:nvPr>
        </p:nvSpPr>
        <p:spPr/>
        <p:txBody>
          <a:bodyPr/>
          <a:lstStyle/>
          <a:p>
            <a:fld id="{512CEA3B-8523-4F7A-B748-4D536F095447}" type="slidenum">
              <a:rPr lang="en-GB" smtClean="0"/>
              <a:t>‹#›</a:t>
            </a:fld>
            <a:endParaRPr lang="en-GB" dirty="0"/>
          </a:p>
        </p:txBody>
      </p:sp>
    </p:spTree>
    <p:extLst>
      <p:ext uri="{BB962C8B-B14F-4D97-AF65-F5344CB8AC3E}">
        <p14:creationId xmlns:p14="http://schemas.microsoft.com/office/powerpoint/2010/main" val="32753531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E8EA99-E2CC-4480-8C1B-4C590D9C2F33}"/>
              </a:ext>
            </a:extLst>
          </p:cNvPr>
          <p:cNvSpPr>
            <a:spLocks noGrp="1"/>
          </p:cNvSpPr>
          <p:nvPr>
            <p:ph type="dt" sz="half" idx="10"/>
          </p:nvPr>
        </p:nvSpPr>
        <p:spPr/>
        <p:txBody>
          <a:bodyPr/>
          <a:lstStyle/>
          <a:p>
            <a:fld id="{7ADE179F-DD1A-4B85-B2A5-AF148E2D3853}" type="datetimeFigureOut">
              <a:rPr lang="en-GB" smtClean="0"/>
              <a:t>16/03/2023</a:t>
            </a:fld>
            <a:endParaRPr lang="en-GB" dirty="0"/>
          </a:p>
        </p:txBody>
      </p:sp>
      <p:sp>
        <p:nvSpPr>
          <p:cNvPr id="3" name="Footer Placeholder 2">
            <a:extLst>
              <a:ext uri="{FF2B5EF4-FFF2-40B4-BE49-F238E27FC236}">
                <a16:creationId xmlns:a16="http://schemas.microsoft.com/office/drawing/2014/main" id="{F91BC76D-D5C4-4815-A0A5-0C772FEA6D81}"/>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E5E920FA-89C7-4B82-9D63-E736A06048D3}"/>
              </a:ext>
            </a:extLst>
          </p:cNvPr>
          <p:cNvSpPr>
            <a:spLocks noGrp="1"/>
          </p:cNvSpPr>
          <p:nvPr>
            <p:ph type="sldNum" sz="quarter" idx="12"/>
          </p:nvPr>
        </p:nvSpPr>
        <p:spPr/>
        <p:txBody>
          <a:bodyPr/>
          <a:lstStyle/>
          <a:p>
            <a:fld id="{512CEA3B-8523-4F7A-B748-4D536F095447}" type="slidenum">
              <a:rPr lang="en-GB" smtClean="0"/>
              <a:t>‹#›</a:t>
            </a:fld>
            <a:endParaRPr lang="en-GB" dirty="0"/>
          </a:p>
        </p:txBody>
      </p:sp>
    </p:spTree>
    <p:extLst>
      <p:ext uri="{BB962C8B-B14F-4D97-AF65-F5344CB8AC3E}">
        <p14:creationId xmlns:p14="http://schemas.microsoft.com/office/powerpoint/2010/main" val="35021024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67709-647C-4FE4-8A3C-FE401FBF92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7E6A816-8446-4C7D-A5B7-8F0CA51D83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71A1DC0-6920-4ECC-B800-203217808E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C1E3C3-E2EB-4D3B-8533-4A44C8761B19}"/>
              </a:ext>
            </a:extLst>
          </p:cNvPr>
          <p:cNvSpPr>
            <a:spLocks noGrp="1"/>
          </p:cNvSpPr>
          <p:nvPr>
            <p:ph type="dt" sz="half" idx="10"/>
          </p:nvPr>
        </p:nvSpPr>
        <p:spPr/>
        <p:txBody>
          <a:bodyPr/>
          <a:lstStyle/>
          <a:p>
            <a:fld id="{7ADE179F-DD1A-4B85-B2A5-AF148E2D3853}" type="datetimeFigureOut">
              <a:rPr lang="en-GB" smtClean="0"/>
              <a:t>16/03/2023</a:t>
            </a:fld>
            <a:endParaRPr lang="en-GB" dirty="0"/>
          </a:p>
        </p:txBody>
      </p:sp>
      <p:sp>
        <p:nvSpPr>
          <p:cNvPr id="6" name="Footer Placeholder 5">
            <a:extLst>
              <a:ext uri="{FF2B5EF4-FFF2-40B4-BE49-F238E27FC236}">
                <a16:creationId xmlns:a16="http://schemas.microsoft.com/office/drawing/2014/main" id="{4AEA0451-84BD-4CB2-B385-742AF49DE62D}"/>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A64C0937-97B2-4181-8492-4DC8F2F9A27C}"/>
              </a:ext>
            </a:extLst>
          </p:cNvPr>
          <p:cNvSpPr>
            <a:spLocks noGrp="1"/>
          </p:cNvSpPr>
          <p:nvPr>
            <p:ph type="sldNum" sz="quarter" idx="12"/>
          </p:nvPr>
        </p:nvSpPr>
        <p:spPr/>
        <p:txBody>
          <a:bodyPr/>
          <a:lstStyle/>
          <a:p>
            <a:fld id="{512CEA3B-8523-4F7A-B748-4D536F095447}" type="slidenum">
              <a:rPr lang="en-GB" smtClean="0"/>
              <a:t>‹#›</a:t>
            </a:fld>
            <a:endParaRPr lang="en-GB" dirty="0"/>
          </a:p>
        </p:txBody>
      </p:sp>
    </p:spTree>
    <p:extLst>
      <p:ext uri="{BB962C8B-B14F-4D97-AF65-F5344CB8AC3E}">
        <p14:creationId xmlns:p14="http://schemas.microsoft.com/office/powerpoint/2010/main" val="36789077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CB9DD-5C9A-4593-9DCC-3945C5AB1A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9CCF6F4-CB4F-4286-A85C-AF966982A8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BD7184F0-EB99-41EF-B27D-4A4724C931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F48C40-26C2-470F-A31B-DC45A12AD33F}"/>
              </a:ext>
            </a:extLst>
          </p:cNvPr>
          <p:cNvSpPr>
            <a:spLocks noGrp="1"/>
          </p:cNvSpPr>
          <p:nvPr>
            <p:ph type="dt" sz="half" idx="10"/>
          </p:nvPr>
        </p:nvSpPr>
        <p:spPr/>
        <p:txBody>
          <a:bodyPr/>
          <a:lstStyle/>
          <a:p>
            <a:fld id="{7ADE179F-DD1A-4B85-B2A5-AF148E2D3853}" type="datetimeFigureOut">
              <a:rPr lang="en-GB" smtClean="0"/>
              <a:t>16/03/2023</a:t>
            </a:fld>
            <a:endParaRPr lang="en-GB" dirty="0"/>
          </a:p>
        </p:txBody>
      </p:sp>
      <p:sp>
        <p:nvSpPr>
          <p:cNvPr id="6" name="Footer Placeholder 5">
            <a:extLst>
              <a:ext uri="{FF2B5EF4-FFF2-40B4-BE49-F238E27FC236}">
                <a16:creationId xmlns:a16="http://schemas.microsoft.com/office/drawing/2014/main" id="{C4F55F10-9103-4349-915E-D5B2EF90043B}"/>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D9D0006F-9E08-4A5C-94EF-2C827E254722}"/>
              </a:ext>
            </a:extLst>
          </p:cNvPr>
          <p:cNvSpPr>
            <a:spLocks noGrp="1"/>
          </p:cNvSpPr>
          <p:nvPr>
            <p:ph type="sldNum" sz="quarter" idx="12"/>
          </p:nvPr>
        </p:nvSpPr>
        <p:spPr/>
        <p:txBody>
          <a:bodyPr/>
          <a:lstStyle/>
          <a:p>
            <a:fld id="{512CEA3B-8523-4F7A-B748-4D536F095447}" type="slidenum">
              <a:rPr lang="en-GB" smtClean="0"/>
              <a:t>‹#›</a:t>
            </a:fld>
            <a:endParaRPr lang="en-GB" dirty="0"/>
          </a:p>
        </p:txBody>
      </p:sp>
    </p:spTree>
    <p:extLst>
      <p:ext uri="{BB962C8B-B14F-4D97-AF65-F5344CB8AC3E}">
        <p14:creationId xmlns:p14="http://schemas.microsoft.com/office/powerpoint/2010/main" val="3832861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FC4A8F-4AC1-45AC-9CC0-03EA98039F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868BD62-A351-4F6A-BE47-52D7F6DF9B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F91BE78-7240-48E1-85C8-5B92BDC34A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DE179F-DD1A-4B85-B2A5-AF148E2D3853}" type="datetimeFigureOut">
              <a:rPr lang="en-GB" smtClean="0"/>
              <a:t>16/03/2023</a:t>
            </a:fld>
            <a:endParaRPr lang="en-GB" dirty="0"/>
          </a:p>
        </p:txBody>
      </p:sp>
      <p:sp>
        <p:nvSpPr>
          <p:cNvPr id="5" name="Footer Placeholder 4">
            <a:extLst>
              <a:ext uri="{FF2B5EF4-FFF2-40B4-BE49-F238E27FC236}">
                <a16:creationId xmlns:a16="http://schemas.microsoft.com/office/drawing/2014/main" id="{CE51D660-E9ED-421C-9302-83279A06B9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CFEDDE98-36C1-4D29-9B25-3D79F6D74B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2CEA3B-8523-4F7A-B748-4D536F095447}" type="slidenum">
              <a:rPr lang="en-GB" smtClean="0"/>
              <a:t>‹#›</a:t>
            </a:fld>
            <a:endParaRPr lang="en-GB" dirty="0"/>
          </a:p>
        </p:txBody>
      </p:sp>
    </p:spTree>
    <p:extLst>
      <p:ext uri="{BB962C8B-B14F-4D97-AF65-F5344CB8AC3E}">
        <p14:creationId xmlns:p14="http://schemas.microsoft.com/office/powerpoint/2010/main" val="2918124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kennethbmuir@hotmail.com" TargetMode="External"/><Relationship Id="rId2" Type="http://schemas.openxmlformats.org/officeDocument/2006/relationships/hyperlink" Target="https://emea01.safelinks.protection.outlook.com/?url=https%3A%2F%2Fwww.gov.scot%2Fpolicies%2Fschools%2Feducation-reform%2F&amp;data=04%7C01%7C%7Cec6e0da5d3a140ede44c08d972b3a7dc%7C84df9e7fe9f640afb435aaaaaaaaaaaa%7C1%7C0%7C637666938203105540%7CUnknown%7CTWFpbGZsb3d8eyJWIjoiMC4wLjAwMDAiLCJQIjoiV2luMzIiLCJBTiI6Ik1haWwiLCJXVCI6Mn0%3D%7C1000&amp;sdata=LmHxm6axIOk4kMgG4VE0KrRtpJToh79XTlUZThQuHZg%3D&amp;reserved=0" TargetMode="Externa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18/10/relationships/comments" Target="../comments/modernComment_1D5_64B0E356.xml"/><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mailto:kennethbmuir@hotmail.com" TargetMode="External"/><Relationship Id="rId2" Type="http://schemas.openxmlformats.org/officeDocument/2006/relationships/hyperlink" Target="https://emea01.safelinks.protection.outlook.com/?url=https%3A%2F%2Fwww.gov.scot%2Fpolicies%2Fschools%2Feducation-reform%2F&amp;data=04%7C01%7C%7Cec6e0da5d3a140ede44c08d972b3a7dc%7C84df9e7fe9f640afb435aaaaaaaaaaaa%7C1%7C0%7C637666938203105540%7CUnknown%7CTWFpbGZsb3d8eyJWIjoiMC4wLjAwMDAiLCJQIjoiV2luMzIiLCJBTiI6Ik1haWwiLCJXVCI6Mn0%3D%7C1000&amp;sdata=LmHxm6axIOk4kMgG4VE0KrRtpJToh79XTlUZThQuHZg%3D&amp;reserved=0" TargetMode="Externa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hyperlink" Target="https://www.gov.scot/news/education-reform/" TargetMode="Externa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947E847E-F3DB-95AC-5CE5-5065A134080B}"/>
              </a:ext>
            </a:extLst>
          </p:cNvPr>
          <p:cNvSpPr/>
          <p:nvPr/>
        </p:nvSpPr>
        <p:spPr>
          <a:xfrm>
            <a:off x="1284790" y="358815"/>
            <a:ext cx="9097701" cy="285922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64B1C88F-7113-005D-7D3E-38ED8EA14C60}"/>
              </a:ext>
            </a:extLst>
          </p:cNvPr>
          <p:cNvSpPr/>
          <p:nvPr/>
        </p:nvSpPr>
        <p:spPr>
          <a:xfrm>
            <a:off x="2453833" y="3519131"/>
            <a:ext cx="7067084" cy="159730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C6826F4-2D9D-7B25-D0C2-DD6B85870A65}"/>
              </a:ext>
            </a:extLst>
          </p:cNvPr>
          <p:cNvSpPr txBox="1"/>
          <p:nvPr/>
        </p:nvSpPr>
        <p:spPr>
          <a:xfrm>
            <a:off x="430858" y="3148314"/>
            <a:ext cx="11294296" cy="3964162"/>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Ken Muir</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University of the West of Scotland</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Independent Advisor to the Scottish Government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800" b="0" i="0" u="sng" strike="noStrike" kern="1200" cap="none" spc="0" normalizeH="0" baseline="0" noProof="0" dirty="0">
                <a:ln>
                  <a:noFill/>
                </a:ln>
                <a:solidFill>
                  <a:srgbClr val="0563C1"/>
                </a:solidFill>
                <a:effectLst/>
                <a:uLnTx/>
                <a:uFillTx/>
                <a:latin typeface="Arial" panose="020B0604020202020204" pitchFamily="34" charset="0"/>
                <a:ea typeface="Calibri" panose="020F0502020204030204" pitchFamily="34" charset="0"/>
                <a:cs typeface="+mn-cs"/>
                <a:hlinkClick r:id="rId2"/>
              </a:rPr>
              <a:t>https://www.gov.scot/policies/schools/education-reform/</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kennethbmuir@hotmail.com</a:t>
            </a: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                  @KenBMuir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descr="A screenshot of a computer&#10;&#10;Description automatically generated">
            <a:extLst>
              <a:ext uri="{FF2B5EF4-FFF2-40B4-BE49-F238E27FC236}">
                <a16:creationId xmlns:a16="http://schemas.microsoft.com/office/drawing/2014/main" id="{66F143A7-62B9-E380-535C-AB8AC3C9638F}"/>
              </a:ext>
            </a:extLst>
          </p:cNvPr>
          <p:cNvPicPr>
            <a:picLocks noChangeAspect="1"/>
          </p:cNvPicPr>
          <p:nvPr/>
        </p:nvPicPr>
        <p:blipFill rotWithShape="1">
          <a:blip r:embed="rId4"/>
          <a:srcRect l="69378" t="57220" r="20286" b="25704"/>
          <a:stretch/>
        </p:blipFill>
        <p:spPr bwMode="auto">
          <a:xfrm>
            <a:off x="7724172" y="6255020"/>
            <a:ext cx="590550" cy="548640"/>
          </a:xfrm>
          <a:prstGeom prst="rect">
            <a:avLst/>
          </a:prstGeom>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23CFCDF1-6F1D-E0B2-66DE-7B1BC807BE0E}"/>
              </a:ext>
            </a:extLst>
          </p:cNvPr>
          <p:cNvSpPr txBox="1"/>
          <p:nvPr/>
        </p:nvSpPr>
        <p:spPr>
          <a:xfrm>
            <a:off x="1111170" y="504188"/>
            <a:ext cx="9097701" cy="2308324"/>
          </a:xfrm>
          <a:prstGeom prst="rect">
            <a:avLst/>
          </a:prstGeom>
          <a:noFill/>
        </p:spPr>
        <p:txBody>
          <a:bodyPr wrap="square">
            <a:spAutoFit/>
          </a:bodyPr>
          <a:lstStyle/>
          <a:p>
            <a:pPr algn="ctr"/>
            <a:r>
              <a:rPr lang="en-GB" sz="4800" dirty="0">
                <a:effectLst/>
                <a:ea typeface="Times New Roman" panose="02020603050405020304" pitchFamily="18" charset="0"/>
                <a:cs typeface="Calibri" panose="020F0502020204030204" pitchFamily="34" charset="0"/>
              </a:rPr>
              <a:t>Scottish Teachers for Enhancing Practice (STEP)</a:t>
            </a:r>
            <a:endParaRPr lang="en-GB" sz="4800" dirty="0">
              <a:cs typeface="Calibri" panose="020F0502020204030204" pitchFamily="34" charset="0"/>
            </a:endParaRPr>
          </a:p>
          <a:p>
            <a:pPr algn="ctr"/>
            <a:r>
              <a:rPr lang="en-GB" sz="4800" dirty="0">
                <a:cs typeface="Calibri" panose="020F0502020204030204" pitchFamily="34" charset="0"/>
              </a:rPr>
              <a:t>Stirling 18</a:t>
            </a:r>
            <a:r>
              <a:rPr lang="en-GB" sz="4800" baseline="30000" dirty="0">
                <a:cs typeface="Calibri" panose="020F0502020204030204" pitchFamily="34" charset="0"/>
              </a:rPr>
              <a:t>th</a:t>
            </a:r>
            <a:r>
              <a:rPr lang="en-GB" sz="4800" dirty="0">
                <a:cs typeface="Calibri" panose="020F0502020204030204" pitchFamily="34" charset="0"/>
              </a:rPr>
              <a:t> March 2023</a:t>
            </a:r>
            <a:endParaRPr lang="en-GB" sz="4800" dirty="0"/>
          </a:p>
        </p:txBody>
      </p:sp>
    </p:spTree>
    <p:extLst>
      <p:ext uri="{BB962C8B-B14F-4D97-AF65-F5344CB8AC3E}">
        <p14:creationId xmlns:p14="http://schemas.microsoft.com/office/powerpoint/2010/main" val="35929761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9A15F25D-45E3-F9F9-1F6D-3928D2394FA5}"/>
              </a:ext>
            </a:extLst>
          </p:cNvPr>
          <p:cNvSpPr/>
          <p:nvPr/>
        </p:nvSpPr>
        <p:spPr>
          <a:xfrm>
            <a:off x="194839" y="123522"/>
            <a:ext cx="5148808" cy="1884926"/>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dirty="0"/>
          </a:p>
        </p:txBody>
      </p:sp>
      <p:sp>
        <p:nvSpPr>
          <p:cNvPr id="8" name="Oval 7">
            <a:extLst>
              <a:ext uri="{FF2B5EF4-FFF2-40B4-BE49-F238E27FC236}">
                <a16:creationId xmlns:a16="http://schemas.microsoft.com/office/drawing/2014/main" id="{4988FE02-2489-E42C-335C-DE1DBA8246D8}"/>
              </a:ext>
            </a:extLst>
          </p:cNvPr>
          <p:cNvSpPr/>
          <p:nvPr/>
        </p:nvSpPr>
        <p:spPr>
          <a:xfrm>
            <a:off x="1126599" y="3312023"/>
            <a:ext cx="2144218" cy="1492732"/>
          </a:xfrm>
          <a:prstGeom prst="ellipse">
            <a:avLst/>
          </a:prstGeom>
          <a:solidFill>
            <a:srgbClr val="FFFF00"/>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GB" b="1" dirty="0"/>
              <a:t>32 Local Authorities</a:t>
            </a:r>
          </a:p>
        </p:txBody>
      </p:sp>
      <p:sp>
        <p:nvSpPr>
          <p:cNvPr id="9" name="Oval 8">
            <a:extLst>
              <a:ext uri="{FF2B5EF4-FFF2-40B4-BE49-F238E27FC236}">
                <a16:creationId xmlns:a16="http://schemas.microsoft.com/office/drawing/2014/main" id="{0B6A424E-FCDA-9C0B-1B08-115FA137CDA7}"/>
              </a:ext>
            </a:extLst>
          </p:cNvPr>
          <p:cNvSpPr/>
          <p:nvPr/>
        </p:nvSpPr>
        <p:spPr>
          <a:xfrm>
            <a:off x="1053296" y="4898798"/>
            <a:ext cx="3442736" cy="1512366"/>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dirty="0"/>
          </a:p>
        </p:txBody>
      </p:sp>
      <p:sp>
        <p:nvSpPr>
          <p:cNvPr id="10" name="TextBox 9">
            <a:extLst>
              <a:ext uri="{FF2B5EF4-FFF2-40B4-BE49-F238E27FC236}">
                <a16:creationId xmlns:a16="http://schemas.microsoft.com/office/drawing/2014/main" id="{2CA47F39-933A-A8AB-9E71-2ACEB638C505}"/>
              </a:ext>
            </a:extLst>
          </p:cNvPr>
          <p:cNvSpPr txBox="1"/>
          <p:nvPr/>
        </p:nvSpPr>
        <p:spPr>
          <a:xfrm>
            <a:off x="245962" y="203845"/>
            <a:ext cx="5046562" cy="1938992"/>
          </a:xfrm>
          <a:prstGeom prst="rect">
            <a:avLst/>
          </a:prstGeom>
          <a:noFill/>
        </p:spPr>
        <p:txBody>
          <a:bodyPr wrap="square" rtlCol="0">
            <a:spAutoFit/>
          </a:bodyPr>
          <a:lstStyle/>
          <a:p>
            <a:pPr algn="ctr"/>
            <a:r>
              <a:rPr lang="en-GB" sz="4000" b="1" dirty="0"/>
              <a:t>Scottish Govt. + Education</a:t>
            </a:r>
          </a:p>
          <a:p>
            <a:pPr algn="ctr"/>
            <a:r>
              <a:rPr lang="en-GB" sz="4000" b="1" dirty="0"/>
              <a:t>Policies</a:t>
            </a:r>
          </a:p>
        </p:txBody>
      </p:sp>
      <p:sp>
        <p:nvSpPr>
          <p:cNvPr id="11" name="TextBox 10">
            <a:extLst>
              <a:ext uri="{FF2B5EF4-FFF2-40B4-BE49-F238E27FC236}">
                <a16:creationId xmlns:a16="http://schemas.microsoft.com/office/drawing/2014/main" id="{820F0763-4348-AEEE-84B9-1AED27F4D67E}"/>
              </a:ext>
            </a:extLst>
          </p:cNvPr>
          <p:cNvSpPr txBox="1"/>
          <p:nvPr/>
        </p:nvSpPr>
        <p:spPr>
          <a:xfrm>
            <a:off x="273935" y="4993682"/>
            <a:ext cx="5046562" cy="1323439"/>
          </a:xfrm>
          <a:prstGeom prst="rect">
            <a:avLst/>
          </a:prstGeom>
          <a:noFill/>
        </p:spPr>
        <p:txBody>
          <a:bodyPr wrap="square" rtlCol="0">
            <a:spAutoFit/>
          </a:bodyPr>
          <a:lstStyle/>
          <a:p>
            <a:pPr algn="ctr"/>
            <a:r>
              <a:rPr lang="en-GB" sz="4000" b="1" dirty="0"/>
              <a:t>“Sharp end”</a:t>
            </a:r>
          </a:p>
          <a:p>
            <a:pPr algn="ctr"/>
            <a:r>
              <a:rPr lang="en-GB" sz="2000" b="1" dirty="0"/>
              <a:t>(Local Govt; schools; </a:t>
            </a:r>
          </a:p>
          <a:p>
            <a:pPr algn="ctr"/>
            <a:r>
              <a:rPr lang="en-GB" sz="2000" b="1" dirty="0"/>
              <a:t>practitioners; learners)</a:t>
            </a:r>
          </a:p>
        </p:txBody>
      </p:sp>
      <p:cxnSp>
        <p:nvCxnSpPr>
          <p:cNvPr id="3" name="Straight Connector 2">
            <a:extLst>
              <a:ext uri="{FF2B5EF4-FFF2-40B4-BE49-F238E27FC236}">
                <a16:creationId xmlns:a16="http://schemas.microsoft.com/office/drawing/2014/main" id="{0C326EAD-8AF7-6D01-61FB-787779E775E1}"/>
              </a:ext>
            </a:extLst>
          </p:cNvPr>
          <p:cNvCxnSpPr>
            <a:cxnSpLocks/>
          </p:cNvCxnSpPr>
          <p:nvPr/>
        </p:nvCxnSpPr>
        <p:spPr>
          <a:xfrm>
            <a:off x="544010" y="2195330"/>
            <a:ext cx="466459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050FCEAD-CA8E-4591-CFC3-BDFC2D6E08AC}"/>
              </a:ext>
            </a:extLst>
          </p:cNvPr>
          <p:cNvCxnSpPr>
            <a:cxnSpLocks/>
          </p:cNvCxnSpPr>
          <p:nvPr/>
        </p:nvCxnSpPr>
        <p:spPr>
          <a:xfrm>
            <a:off x="426334" y="4646452"/>
            <a:ext cx="4788063"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1F206472-254E-D85B-759B-62C2BEC5C6BB}"/>
              </a:ext>
            </a:extLst>
          </p:cNvPr>
          <p:cNvSpPr/>
          <p:nvPr/>
        </p:nvSpPr>
        <p:spPr>
          <a:xfrm>
            <a:off x="2419109" y="2280514"/>
            <a:ext cx="1631061" cy="1088020"/>
          </a:xfrm>
          <a:prstGeom prst="ellipse">
            <a:avLst/>
          </a:prstGeom>
          <a:solidFill>
            <a:srgbClr val="00B0F0"/>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dirty="0"/>
          </a:p>
        </p:txBody>
      </p:sp>
      <p:sp>
        <p:nvSpPr>
          <p:cNvPr id="6" name="TextBox 5">
            <a:extLst>
              <a:ext uri="{FF2B5EF4-FFF2-40B4-BE49-F238E27FC236}">
                <a16:creationId xmlns:a16="http://schemas.microsoft.com/office/drawing/2014/main" id="{7BA6F65F-DE25-9981-4130-751006A9646F}"/>
              </a:ext>
            </a:extLst>
          </p:cNvPr>
          <p:cNvSpPr txBox="1"/>
          <p:nvPr/>
        </p:nvSpPr>
        <p:spPr>
          <a:xfrm>
            <a:off x="-1046540" y="2307592"/>
            <a:ext cx="8634713" cy="1015663"/>
          </a:xfrm>
          <a:prstGeom prst="rect">
            <a:avLst/>
          </a:prstGeom>
          <a:noFill/>
        </p:spPr>
        <p:txBody>
          <a:bodyPr wrap="square" rtlCol="0">
            <a:spAutoFit/>
          </a:bodyPr>
          <a:lstStyle/>
          <a:p>
            <a:pPr algn="ctr"/>
            <a:r>
              <a:rPr lang="en-GB" sz="2000" b="1" dirty="0"/>
              <a:t>Education</a:t>
            </a:r>
          </a:p>
          <a:p>
            <a:pPr algn="ctr"/>
            <a:r>
              <a:rPr lang="en-GB" sz="2000" b="1" dirty="0"/>
              <a:t>Scotland inc.</a:t>
            </a:r>
          </a:p>
          <a:p>
            <a:pPr algn="ctr"/>
            <a:r>
              <a:rPr lang="en-GB" sz="2000" b="1" dirty="0"/>
              <a:t>HMI</a:t>
            </a:r>
          </a:p>
        </p:txBody>
      </p:sp>
      <p:sp>
        <p:nvSpPr>
          <p:cNvPr id="2" name="Oval 1">
            <a:extLst>
              <a:ext uri="{FF2B5EF4-FFF2-40B4-BE49-F238E27FC236}">
                <a16:creationId xmlns:a16="http://schemas.microsoft.com/office/drawing/2014/main" id="{BF7C4398-9847-792F-01B4-8F22F9EA33F6}"/>
              </a:ext>
            </a:extLst>
          </p:cNvPr>
          <p:cNvSpPr/>
          <p:nvPr/>
        </p:nvSpPr>
        <p:spPr>
          <a:xfrm>
            <a:off x="420545" y="2317929"/>
            <a:ext cx="1412110" cy="1088020"/>
          </a:xfrm>
          <a:prstGeom prst="ellipse">
            <a:avLst/>
          </a:prstGeom>
          <a:solidFill>
            <a:srgbClr val="00B0F0"/>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dirty="0"/>
          </a:p>
        </p:txBody>
      </p:sp>
      <p:sp>
        <p:nvSpPr>
          <p:cNvPr id="13" name="TextBox 12">
            <a:extLst>
              <a:ext uri="{FF2B5EF4-FFF2-40B4-BE49-F238E27FC236}">
                <a16:creationId xmlns:a16="http://schemas.microsoft.com/office/drawing/2014/main" id="{A3F726E0-199D-E742-82BE-65B2FF7149B7}"/>
              </a:ext>
            </a:extLst>
          </p:cNvPr>
          <p:cNvSpPr txBox="1"/>
          <p:nvPr/>
        </p:nvSpPr>
        <p:spPr>
          <a:xfrm>
            <a:off x="-1414044" y="2301976"/>
            <a:ext cx="5081285" cy="1015663"/>
          </a:xfrm>
          <a:prstGeom prst="rect">
            <a:avLst/>
          </a:prstGeom>
          <a:noFill/>
        </p:spPr>
        <p:txBody>
          <a:bodyPr wrap="square" rtlCol="0">
            <a:spAutoFit/>
          </a:bodyPr>
          <a:lstStyle/>
          <a:p>
            <a:pPr algn="ctr"/>
            <a:r>
              <a:rPr lang="en-GB" sz="2000" b="1" dirty="0"/>
              <a:t>Scottish</a:t>
            </a:r>
          </a:p>
          <a:p>
            <a:pPr algn="ctr"/>
            <a:r>
              <a:rPr lang="en-GB" sz="2000" b="1" dirty="0"/>
              <a:t>Qualifications</a:t>
            </a:r>
          </a:p>
          <a:p>
            <a:pPr algn="ctr"/>
            <a:r>
              <a:rPr lang="en-GB" sz="2000" b="1" dirty="0"/>
              <a:t>Authority</a:t>
            </a:r>
          </a:p>
        </p:txBody>
      </p:sp>
      <p:sp>
        <p:nvSpPr>
          <p:cNvPr id="16" name="Oval 15">
            <a:extLst>
              <a:ext uri="{FF2B5EF4-FFF2-40B4-BE49-F238E27FC236}">
                <a16:creationId xmlns:a16="http://schemas.microsoft.com/office/drawing/2014/main" id="{ABA40B44-3AE2-7D57-D7B3-A8F5459A80FE}"/>
              </a:ext>
            </a:extLst>
          </p:cNvPr>
          <p:cNvSpPr/>
          <p:nvPr/>
        </p:nvSpPr>
        <p:spPr>
          <a:xfrm>
            <a:off x="3360513" y="3468308"/>
            <a:ext cx="1412110" cy="1088020"/>
          </a:xfrm>
          <a:prstGeom prst="ellipse">
            <a:avLst/>
          </a:prstGeom>
          <a:solidFill>
            <a:srgbClr val="00B0F0"/>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dirty="0"/>
          </a:p>
        </p:txBody>
      </p:sp>
      <p:sp>
        <p:nvSpPr>
          <p:cNvPr id="17" name="TextBox 16">
            <a:extLst>
              <a:ext uri="{FF2B5EF4-FFF2-40B4-BE49-F238E27FC236}">
                <a16:creationId xmlns:a16="http://schemas.microsoft.com/office/drawing/2014/main" id="{EBDBB8A0-FDF5-9765-B415-D7CBA2672F0F}"/>
              </a:ext>
            </a:extLst>
          </p:cNvPr>
          <p:cNvSpPr txBox="1"/>
          <p:nvPr/>
        </p:nvSpPr>
        <p:spPr>
          <a:xfrm>
            <a:off x="1498428" y="3562774"/>
            <a:ext cx="5081285" cy="830997"/>
          </a:xfrm>
          <a:prstGeom prst="rect">
            <a:avLst/>
          </a:prstGeom>
          <a:noFill/>
        </p:spPr>
        <p:txBody>
          <a:bodyPr wrap="square" rtlCol="0">
            <a:spAutoFit/>
          </a:bodyPr>
          <a:lstStyle/>
          <a:p>
            <a:pPr algn="ctr"/>
            <a:r>
              <a:rPr lang="en-GB" sz="1600" b="1" dirty="0"/>
              <a:t>Skills </a:t>
            </a:r>
          </a:p>
          <a:p>
            <a:pPr algn="ctr"/>
            <a:r>
              <a:rPr lang="en-GB" sz="1600" b="1" dirty="0"/>
              <a:t>Development</a:t>
            </a:r>
          </a:p>
          <a:p>
            <a:pPr algn="ctr"/>
            <a:r>
              <a:rPr lang="en-GB" sz="1600" b="1" dirty="0"/>
              <a:t>Scotland</a:t>
            </a:r>
          </a:p>
        </p:txBody>
      </p:sp>
      <p:sp>
        <p:nvSpPr>
          <p:cNvPr id="18" name="Oval 17">
            <a:extLst>
              <a:ext uri="{FF2B5EF4-FFF2-40B4-BE49-F238E27FC236}">
                <a16:creationId xmlns:a16="http://schemas.microsoft.com/office/drawing/2014/main" id="{21F442B0-00DD-E57F-4DD3-AFC46B3380FA}"/>
              </a:ext>
            </a:extLst>
          </p:cNvPr>
          <p:cNvSpPr/>
          <p:nvPr/>
        </p:nvSpPr>
        <p:spPr>
          <a:xfrm>
            <a:off x="4112147" y="2264852"/>
            <a:ext cx="1060288" cy="597094"/>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solidFill>
                  <a:schemeClr val="tx1">
                    <a:lumMod val="95000"/>
                    <a:lumOff val="5000"/>
                  </a:schemeClr>
                </a:solidFill>
              </a:rPr>
              <a:t>SCQF</a:t>
            </a:r>
          </a:p>
        </p:txBody>
      </p:sp>
      <p:sp>
        <p:nvSpPr>
          <p:cNvPr id="19" name="Oval 18">
            <a:extLst>
              <a:ext uri="{FF2B5EF4-FFF2-40B4-BE49-F238E27FC236}">
                <a16:creationId xmlns:a16="http://schemas.microsoft.com/office/drawing/2014/main" id="{9D327EB4-C12A-62FB-A550-DA97094D7433}"/>
              </a:ext>
            </a:extLst>
          </p:cNvPr>
          <p:cNvSpPr/>
          <p:nvPr/>
        </p:nvSpPr>
        <p:spPr>
          <a:xfrm>
            <a:off x="1925736" y="2274495"/>
            <a:ext cx="451412" cy="393303"/>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Oval 19">
            <a:extLst>
              <a:ext uri="{FF2B5EF4-FFF2-40B4-BE49-F238E27FC236}">
                <a16:creationId xmlns:a16="http://schemas.microsoft.com/office/drawing/2014/main" id="{4B8C22E0-4AE2-D6E1-1A52-57E5CC748610}"/>
              </a:ext>
            </a:extLst>
          </p:cNvPr>
          <p:cNvSpPr/>
          <p:nvPr/>
        </p:nvSpPr>
        <p:spPr>
          <a:xfrm>
            <a:off x="1925736" y="2818002"/>
            <a:ext cx="451412" cy="393303"/>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Oval 20">
            <a:extLst>
              <a:ext uri="{FF2B5EF4-FFF2-40B4-BE49-F238E27FC236}">
                <a16:creationId xmlns:a16="http://schemas.microsoft.com/office/drawing/2014/main" id="{45DCEC28-D8AF-642D-7A99-B86503CF1610}"/>
              </a:ext>
            </a:extLst>
          </p:cNvPr>
          <p:cNvSpPr/>
          <p:nvPr/>
        </p:nvSpPr>
        <p:spPr>
          <a:xfrm>
            <a:off x="292253" y="3331895"/>
            <a:ext cx="451412" cy="393303"/>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Oval 21">
            <a:extLst>
              <a:ext uri="{FF2B5EF4-FFF2-40B4-BE49-F238E27FC236}">
                <a16:creationId xmlns:a16="http://schemas.microsoft.com/office/drawing/2014/main" id="{4E9D176C-C021-29C9-8865-04CCA453D9A8}"/>
              </a:ext>
            </a:extLst>
          </p:cNvPr>
          <p:cNvSpPr/>
          <p:nvPr/>
        </p:nvSpPr>
        <p:spPr>
          <a:xfrm>
            <a:off x="621167" y="3752966"/>
            <a:ext cx="451412" cy="393303"/>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Oval 22">
            <a:extLst>
              <a:ext uri="{FF2B5EF4-FFF2-40B4-BE49-F238E27FC236}">
                <a16:creationId xmlns:a16="http://schemas.microsoft.com/office/drawing/2014/main" id="{5AA16697-3C15-99BB-4D5E-07FB63BBD813}"/>
              </a:ext>
            </a:extLst>
          </p:cNvPr>
          <p:cNvSpPr/>
          <p:nvPr/>
        </p:nvSpPr>
        <p:spPr>
          <a:xfrm>
            <a:off x="194839" y="4099983"/>
            <a:ext cx="451412" cy="393303"/>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Oval 24">
            <a:extLst>
              <a:ext uri="{FF2B5EF4-FFF2-40B4-BE49-F238E27FC236}">
                <a16:creationId xmlns:a16="http://schemas.microsoft.com/office/drawing/2014/main" id="{343A57A0-F397-95AB-4520-53FB264E1FC9}"/>
              </a:ext>
            </a:extLst>
          </p:cNvPr>
          <p:cNvSpPr/>
          <p:nvPr/>
        </p:nvSpPr>
        <p:spPr>
          <a:xfrm>
            <a:off x="4044620" y="2906719"/>
            <a:ext cx="451412" cy="393303"/>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Oval 25">
            <a:extLst>
              <a:ext uri="{FF2B5EF4-FFF2-40B4-BE49-F238E27FC236}">
                <a16:creationId xmlns:a16="http://schemas.microsoft.com/office/drawing/2014/main" id="{5BF3F82D-E4DD-066D-FABB-37F514FC0B35}"/>
              </a:ext>
            </a:extLst>
          </p:cNvPr>
          <p:cNvSpPr/>
          <p:nvPr/>
        </p:nvSpPr>
        <p:spPr>
          <a:xfrm>
            <a:off x="4550665" y="3195758"/>
            <a:ext cx="451412" cy="393303"/>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Oval 26">
            <a:extLst>
              <a:ext uri="{FF2B5EF4-FFF2-40B4-BE49-F238E27FC236}">
                <a16:creationId xmlns:a16="http://schemas.microsoft.com/office/drawing/2014/main" id="{9EEF5E26-3F77-9530-A632-17AF1BA4EE2D}"/>
              </a:ext>
            </a:extLst>
          </p:cNvPr>
          <p:cNvSpPr/>
          <p:nvPr/>
        </p:nvSpPr>
        <p:spPr>
          <a:xfrm>
            <a:off x="4738862" y="4169981"/>
            <a:ext cx="451412" cy="393303"/>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TextBox 27">
            <a:extLst>
              <a:ext uri="{FF2B5EF4-FFF2-40B4-BE49-F238E27FC236}">
                <a16:creationId xmlns:a16="http://schemas.microsoft.com/office/drawing/2014/main" id="{57EC7058-458B-407E-DC22-CF6E00A3F219}"/>
              </a:ext>
            </a:extLst>
          </p:cNvPr>
          <p:cNvSpPr txBox="1"/>
          <p:nvPr/>
        </p:nvSpPr>
        <p:spPr>
          <a:xfrm>
            <a:off x="5424672" y="225288"/>
            <a:ext cx="6767328" cy="2308324"/>
          </a:xfrm>
          <a:prstGeom prst="rect">
            <a:avLst/>
          </a:prstGeom>
          <a:noFill/>
        </p:spPr>
        <p:txBody>
          <a:bodyPr wrap="square" rtlCol="0">
            <a:spAutoFit/>
          </a:bodyPr>
          <a:lstStyle/>
          <a:p>
            <a:pPr marL="285750" indent="-285750">
              <a:buFont typeface="Arial" panose="020B0604020202020204" pitchFamily="34" charset="0"/>
              <a:buChar char="•"/>
            </a:pPr>
            <a:r>
              <a:rPr lang="en-GB" sz="2400" dirty="0"/>
              <a:t>10 Govt. Directorates impact on school education.</a:t>
            </a:r>
          </a:p>
          <a:p>
            <a:pPr marL="285750" indent="-285750">
              <a:buFont typeface="Arial" panose="020B0604020202020204" pitchFamily="34" charset="0"/>
              <a:buChar char="•"/>
            </a:pPr>
            <a:r>
              <a:rPr lang="en-GB" sz="2400" dirty="0">
                <a:highlight>
                  <a:srgbClr val="FFFF00"/>
                </a:highlight>
              </a:rPr>
              <a:t>Policy fragmented </a:t>
            </a:r>
            <a:r>
              <a:rPr lang="en-GB" sz="2400" dirty="0"/>
              <a:t>and some lacking coherence.</a:t>
            </a:r>
          </a:p>
          <a:p>
            <a:pPr marL="285750" indent="-285750">
              <a:buFont typeface="Arial" panose="020B0604020202020204" pitchFamily="34" charset="0"/>
              <a:buChar char="•"/>
            </a:pPr>
            <a:r>
              <a:rPr lang="en-GB" sz="2400" dirty="0"/>
              <a:t>Policy formulation </a:t>
            </a:r>
            <a:r>
              <a:rPr lang="en-GB" sz="2400" dirty="0">
                <a:highlight>
                  <a:srgbClr val="FFFF00"/>
                </a:highlight>
              </a:rPr>
              <a:t>“Top Down”.</a:t>
            </a:r>
          </a:p>
          <a:p>
            <a:pPr marL="285750" indent="-285750">
              <a:buFont typeface="Arial" panose="020B0604020202020204" pitchFamily="34" charset="0"/>
              <a:buChar char="•"/>
            </a:pPr>
            <a:r>
              <a:rPr lang="en-GB" sz="2400" dirty="0"/>
              <a:t>Ministers seen as responsible for Policy + Delivery.</a:t>
            </a:r>
          </a:p>
          <a:p>
            <a:pPr marL="285750" indent="-285750">
              <a:buFont typeface="Arial" panose="020B0604020202020204" pitchFamily="34" charset="0"/>
              <a:buChar char="•"/>
            </a:pPr>
            <a:r>
              <a:rPr lang="en-GB" sz="2400" dirty="0">
                <a:highlight>
                  <a:srgbClr val="FFFF00"/>
                </a:highlight>
              </a:rPr>
              <a:t>Lack of clear, consensual Vision</a:t>
            </a:r>
            <a:r>
              <a:rPr lang="en-GB" sz="2400" dirty="0"/>
              <a:t>.</a:t>
            </a:r>
          </a:p>
          <a:p>
            <a:endParaRPr lang="en-GB" sz="2400" dirty="0"/>
          </a:p>
        </p:txBody>
      </p:sp>
      <p:sp>
        <p:nvSpPr>
          <p:cNvPr id="29" name="TextBox 28">
            <a:extLst>
              <a:ext uri="{FF2B5EF4-FFF2-40B4-BE49-F238E27FC236}">
                <a16:creationId xmlns:a16="http://schemas.microsoft.com/office/drawing/2014/main" id="{595FE393-F59C-1AE4-06B9-EAD71F49D07F}"/>
              </a:ext>
            </a:extLst>
          </p:cNvPr>
          <p:cNvSpPr txBox="1">
            <a:spLocks noGrp="1" noRot="1" noMove="1" noResize="1" noEditPoints="1" noAdjustHandles="1" noChangeArrowheads="1" noChangeShapeType="1"/>
          </p:cNvSpPr>
          <p:nvPr/>
        </p:nvSpPr>
        <p:spPr>
          <a:xfrm>
            <a:off x="5424672" y="2274495"/>
            <a:ext cx="6767328" cy="7109639"/>
          </a:xfrm>
          <a:prstGeom prst="rect">
            <a:avLst/>
          </a:prstGeom>
          <a:noFill/>
        </p:spPr>
        <p:txBody>
          <a:bodyPr wrap="square" rtlCol="0">
            <a:spAutoFit/>
          </a:bodyPr>
          <a:lstStyle/>
          <a:p>
            <a:pPr marL="285750" indent="-285750">
              <a:buFont typeface="Arial" panose="020B0604020202020204" pitchFamily="34" charset="0"/>
              <a:buChar char="•"/>
            </a:pPr>
            <a:r>
              <a:rPr lang="en-GB" sz="2400" dirty="0"/>
              <a:t>Large number of educational </a:t>
            </a:r>
            <a:r>
              <a:rPr lang="en-GB" sz="2400" dirty="0">
                <a:highlight>
                  <a:srgbClr val="FFFF00"/>
                </a:highlight>
              </a:rPr>
              <a:t>“support” bodies</a:t>
            </a:r>
            <a:r>
              <a:rPr lang="en-GB" sz="2400" dirty="0"/>
              <a:t>.</a:t>
            </a:r>
          </a:p>
          <a:p>
            <a:pPr marL="285750" indent="-285750">
              <a:buFont typeface="Arial" panose="020B0604020202020204" pitchFamily="34" charset="0"/>
              <a:buChar char="•"/>
            </a:pPr>
            <a:r>
              <a:rPr lang="en-GB" sz="2400" dirty="0">
                <a:highlight>
                  <a:srgbClr val="FFFF00"/>
                </a:highlight>
              </a:rPr>
              <a:t>“Support” not always bespoke to needs</a:t>
            </a:r>
            <a:r>
              <a:rPr lang="en-GB" sz="2400" dirty="0"/>
              <a:t>.</a:t>
            </a:r>
          </a:p>
          <a:p>
            <a:pPr marL="285750" indent="-285750">
              <a:buFont typeface="Arial" panose="020B0604020202020204" pitchFamily="34" charset="0"/>
              <a:buChar char="•"/>
            </a:pPr>
            <a:r>
              <a:rPr lang="en-GB" sz="2400" dirty="0"/>
              <a:t>Resource not always well used + overlap. </a:t>
            </a:r>
          </a:p>
          <a:p>
            <a:pPr marL="285750" indent="-285750">
              <a:buFont typeface="Arial" panose="020B0604020202020204" pitchFamily="34" charset="0"/>
              <a:buChar char="•"/>
            </a:pPr>
            <a:r>
              <a:rPr lang="en-GB" sz="2400" dirty="0"/>
              <a:t>Strong “self interest” and protectionism.</a:t>
            </a:r>
          </a:p>
          <a:p>
            <a:pPr marL="285750" indent="-285750">
              <a:buFont typeface="Arial" panose="020B0604020202020204" pitchFamily="34" charset="0"/>
              <a:buChar char="•"/>
            </a:pPr>
            <a:r>
              <a:rPr lang="en-GB" sz="2400" dirty="0"/>
              <a:t>Draws best leaders and teachers.</a:t>
            </a:r>
          </a:p>
          <a:p>
            <a:pPr marL="285750" indent="-285750">
              <a:buFont typeface="Arial" panose="020B0604020202020204" pitchFamily="34" charset="0"/>
              <a:buChar char="•"/>
            </a:pPr>
            <a:r>
              <a:rPr lang="en-GB" sz="2400" dirty="0">
                <a:highlight>
                  <a:srgbClr val="FFFF00"/>
                </a:highlight>
              </a:rPr>
              <a:t>Examinations drive the curriculum + metrics</a:t>
            </a:r>
            <a:r>
              <a:rPr lang="en-GB" sz="2400" dirty="0"/>
              <a:t>.</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highlight>
                  <a:srgbClr val="FFFF00"/>
                </a:highlight>
              </a:rPr>
              <a:t>Limited “agency”, empowerment and subsidiarity</a:t>
            </a:r>
            <a:r>
              <a:rPr lang="en-GB" sz="2400" dirty="0"/>
              <a:t>.</a:t>
            </a:r>
          </a:p>
          <a:p>
            <a:pPr marL="285750" indent="-285750">
              <a:buFont typeface="Arial" panose="020B0604020202020204" pitchFamily="34" charset="0"/>
              <a:buChar char="•"/>
            </a:pPr>
            <a:r>
              <a:rPr lang="en-GB" sz="2400" dirty="0">
                <a:highlight>
                  <a:srgbClr val="FFFF00"/>
                </a:highlight>
              </a:rPr>
              <a:t>“Learner voice” rarely heard </a:t>
            </a:r>
            <a:r>
              <a:rPr lang="en-GB" sz="2400" dirty="0"/>
              <a:t>in meaningful ways.</a:t>
            </a:r>
          </a:p>
          <a:p>
            <a:pPr marL="285750" indent="-285750">
              <a:buFont typeface="Arial" panose="020B0604020202020204" pitchFamily="34" charset="0"/>
              <a:buChar char="•"/>
            </a:pPr>
            <a:r>
              <a:rPr lang="en-GB" sz="2400" dirty="0"/>
              <a:t>Lack of consultation with </a:t>
            </a:r>
            <a:r>
              <a:rPr lang="en-GB" sz="2400" dirty="0">
                <a:highlight>
                  <a:srgbClr val="FFFF00"/>
                </a:highlight>
              </a:rPr>
              <a:t>“experts” </a:t>
            </a:r>
            <a:r>
              <a:rPr lang="en-GB" sz="2400" dirty="0"/>
              <a:t>on the ground.</a:t>
            </a:r>
          </a:p>
          <a:p>
            <a:pPr marL="285750" indent="-285750">
              <a:buFont typeface="Arial" panose="020B0604020202020204" pitchFamily="34" charset="0"/>
              <a:buChar char="•"/>
            </a:pPr>
            <a:r>
              <a:rPr lang="en-GB" sz="2400" dirty="0"/>
              <a:t>Limited/reduced resources, inc. </a:t>
            </a:r>
            <a:r>
              <a:rPr lang="en-GB" sz="2400" dirty="0">
                <a:highlight>
                  <a:srgbClr val="FFFF00"/>
                </a:highlight>
              </a:rPr>
              <a:t>time</a:t>
            </a:r>
            <a:r>
              <a:rPr lang="en-GB" sz="2400" dirty="0"/>
              <a:t> to share.</a:t>
            </a:r>
          </a:p>
          <a:p>
            <a:pPr marL="285750" indent="-285750">
              <a:buFont typeface="Arial" panose="020B0604020202020204" pitchFamily="34" charset="0"/>
              <a:buChar char="•"/>
            </a:pPr>
            <a:r>
              <a:rPr lang="en-GB" sz="2400" dirty="0">
                <a:highlight>
                  <a:srgbClr val="FFFF00"/>
                </a:highlight>
              </a:rPr>
              <a:t>Weariness </a:t>
            </a:r>
            <a:r>
              <a:rPr lang="en-GB" sz="2400" dirty="0"/>
              <a:t>responding to recent challenges.</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endParaRPr lang="en-GB" sz="2400" dirty="0"/>
          </a:p>
        </p:txBody>
      </p:sp>
      <p:cxnSp>
        <p:nvCxnSpPr>
          <p:cNvPr id="30" name="Straight Connector 29">
            <a:extLst>
              <a:ext uri="{FF2B5EF4-FFF2-40B4-BE49-F238E27FC236}">
                <a16:creationId xmlns:a16="http://schemas.microsoft.com/office/drawing/2014/main" id="{814C6BCA-9F59-362F-E584-A8E8BDFC7466}"/>
              </a:ext>
            </a:extLst>
          </p:cNvPr>
          <p:cNvCxnSpPr>
            <a:cxnSpLocks/>
          </p:cNvCxnSpPr>
          <p:nvPr/>
        </p:nvCxnSpPr>
        <p:spPr>
          <a:xfrm>
            <a:off x="6096000" y="2170250"/>
            <a:ext cx="466459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1A9444C-6BCA-0723-642B-7D46FAD7522C}"/>
              </a:ext>
            </a:extLst>
          </p:cNvPr>
          <p:cNvCxnSpPr>
            <a:cxnSpLocks/>
          </p:cNvCxnSpPr>
          <p:nvPr/>
        </p:nvCxnSpPr>
        <p:spPr>
          <a:xfrm>
            <a:off x="6096000" y="4563284"/>
            <a:ext cx="4788063" cy="0"/>
          </a:xfrm>
          <a:prstGeom prst="line">
            <a:avLst/>
          </a:prstGeom>
        </p:spPr>
        <p:style>
          <a:lnRef idx="1">
            <a:schemeClr val="accent1"/>
          </a:lnRef>
          <a:fillRef idx="0">
            <a:schemeClr val="accent1"/>
          </a:fillRef>
          <a:effectRef idx="0">
            <a:schemeClr val="accent1"/>
          </a:effectRef>
          <a:fontRef idx="minor">
            <a:schemeClr val="tx1"/>
          </a:fontRef>
        </p:style>
      </p:cxnSp>
      <p:sp>
        <p:nvSpPr>
          <p:cNvPr id="32" name="Arrow: Down 31">
            <a:extLst>
              <a:ext uri="{FF2B5EF4-FFF2-40B4-BE49-F238E27FC236}">
                <a16:creationId xmlns:a16="http://schemas.microsoft.com/office/drawing/2014/main" id="{D94FF48A-13CC-CA96-B517-ED1A0236689B}"/>
              </a:ext>
            </a:extLst>
          </p:cNvPr>
          <p:cNvSpPr/>
          <p:nvPr/>
        </p:nvSpPr>
        <p:spPr>
          <a:xfrm>
            <a:off x="649133" y="1149721"/>
            <a:ext cx="591639" cy="89830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Arrow: Down 32">
            <a:extLst>
              <a:ext uri="{FF2B5EF4-FFF2-40B4-BE49-F238E27FC236}">
                <a16:creationId xmlns:a16="http://schemas.microsoft.com/office/drawing/2014/main" id="{7C0019C8-57BF-1249-AC0B-0566F4EC63D6}"/>
              </a:ext>
            </a:extLst>
          </p:cNvPr>
          <p:cNvSpPr/>
          <p:nvPr/>
        </p:nvSpPr>
        <p:spPr>
          <a:xfrm>
            <a:off x="1523511" y="4515026"/>
            <a:ext cx="206411" cy="34331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Arrow: Down 33">
            <a:extLst>
              <a:ext uri="{FF2B5EF4-FFF2-40B4-BE49-F238E27FC236}">
                <a16:creationId xmlns:a16="http://schemas.microsoft.com/office/drawing/2014/main" id="{FD8A8253-D1A3-2D60-57D1-47C7B36F32D5}"/>
              </a:ext>
            </a:extLst>
          </p:cNvPr>
          <p:cNvSpPr/>
          <p:nvPr/>
        </p:nvSpPr>
        <p:spPr>
          <a:xfrm>
            <a:off x="3234639" y="3424835"/>
            <a:ext cx="206411" cy="133249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Arrow: Down 34">
            <a:extLst>
              <a:ext uri="{FF2B5EF4-FFF2-40B4-BE49-F238E27FC236}">
                <a16:creationId xmlns:a16="http://schemas.microsoft.com/office/drawing/2014/main" id="{AF9F3745-13BF-DE04-AD61-16A87B3F3D99}"/>
              </a:ext>
            </a:extLst>
          </p:cNvPr>
          <p:cNvSpPr/>
          <p:nvPr/>
        </p:nvSpPr>
        <p:spPr>
          <a:xfrm>
            <a:off x="803659" y="3414524"/>
            <a:ext cx="532068" cy="133249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Arrow: Down 35">
            <a:extLst>
              <a:ext uri="{FF2B5EF4-FFF2-40B4-BE49-F238E27FC236}">
                <a16:creationId xmlns:a16="http://schemas.microsoft.com/office/drawing/2014/main" id="{3597466B-C309-E4B9-0EC6-D5BD82F74F98}"/>
              </a:ext>
            </a:extLst>
          </p:cNvPr>
          <p:cNvSpPr/>
          <p:nvPr/>
        </p:nvSpPr>
        <p:spPr>
          <a:xfrm>
            <a:off x="4913819" y="1305832"/>
            <a:ext cx="182899" cy="368784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Arrow: Down 11">
            <a:extLst>
              <a:ext uri="{FF2B5EF4-FFF2-40B4-BE49-F238E27FC236}">
                <a16:creationId xmlns:a16="http://schemas.microsoft.com/office/drawing/2014/main" id="{AB655588-E6E9-76D9-414D-AE910E4D4416}"/>
              </a:ext>
            </a:extLst>
          </p:cNvPr>
          <p:cNvSpPr/>
          <p:nvPr/>
        </p:nvSpPr>
        <p:spPr>
          <a:xfrm rot="10800000">
            <a:off x="3643485" y="4686681"/>
            <a:ext cx="156744" cy="32625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Arrow: Down 13">
            <a:extLst>
              <a:ext uri="{FF2B5EF4-FFF2-40B4-BE49-F238E27FC236}">
                <a16:creationId xmlns:a16="http://schemas.microsoft.com/office/drawing/2014/main" id="{3A95CB63-F144-2A96-4B4B-17BFD70E80C9}"/>
              </a:ext>
            </a:extLst>
          </p:cNvPr>
          <p:cNvSpPr/>
          <p:nvPr/>
        </p:nvSpPr>
        <p:spPr>
          <a:xfrm rot="10800000">
            <a:off x="1318096" y="4933251"/>
            <a:ext cx="156744" cy="32625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2874462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D39737E-CFC6-A020-EA42-F026E922C74D}"/>
              </a:ext>
            </a:extLst>
          </p:cNvPr>
          <p:cNvPicPr/>
          <p:nvPr/>
        </p:nvPicPr>
        <p:blipFill rotWithShape="1">
          <a:blip r:embed="rId2"/>
          <a:srcRect l="18107" t="17091" r="4550" b="12178"/>
          <a:stretch/>
        </p:blipFill>
        <p:spPr bwMode="auto">
          <a:xfrm>
            <a:off x="4931050" y="2902786"/>
            <a:ext cx="4027755" cy="1945019"/>
          </a:xfrm>
          <a:prstGeom prst="rect">
            <a:avLst/>
          </a:prstGeom>
          <a:ln>
            <a:noFill/>
          </a:ln>
          <a:extLst>
            <a:ext uri="{53640926-AAD7-44D8-BBD7-CCE9431645EC}">
              <a14:shadowObscured xmlns:a14="http://schemas.microsoft.com/office/drawing/2010/main"/>
            </a:ext>
          </a:extLst>
        </p:spPr>
      </p:pic>
      <p:sp>
        <p:nvSpPr>
          <p:cNvPr id="3" name="Content Placeholder 2">
            <a:extLst>
              <a:ext uri="{FF2B5EF4-FFF2-40B4-BE49-F238E27FC236}">
                <a16:creationId xmlns:a16="http://schemas.microsoft.com/office/drawing/2014/main" id="{708FE8EE-9210-01C2-8DBA-395D1296A07E}"/>
              </a:ext>
            </a:extLst>
          </p:cNvPr>
          <p:cNvSpPr>
            <a:spLocks noGrp="1"/>
          </p:cNvSpPr>
          <p:nvPr>
            <p:ph idx="1"/>
          </p:nvPr>
        </p:nvSpPr>
        <p:spPr>
          <a:xfrm>
            <a:off x="78129" y="289365"/>
            <a:ext cx="10515600" cy="6366077"/>
          </a:xfrm>
        </p:spPr>
        <p:txBody>
          <a:bodyPr>
            <a:normAutofit lnSpcReduction="10000"/>
          </a:bodyPr>
          <a:lstStyle/>
          <a:p>
            <a:r>
              <a:rPr lang="en-GB" sz="4100" dirty="0"/>
              <a:t>Technological </a:t>
            </a:r>
          </a:p>
          <a:p>
            <a:pPr marL="0" indent="0">
              <a:buNone/>
            </a:pPr>
            <a:r>
              <a:rPr lang="en-GB" sz="4100" dirty="0"/>
              <a:t>   Change</a:t>
            </a:r>
          </a:p>
          <a:p>
            <a:r>
              <a:rPr lang="en-GB" sz="4100" dirty="0">
                <a:solidFill>
                  <a:schemeClr val="accent2">
                    <a:lumMod val="75000"/>
                  </a:schemeClr>
                </a:solidFill>
              </a:rPr>
              <a:t>Student </a:t>
            </a:r>
          </a:p>
          <a:p>
            <a:pPr marL="0" indent="0">
              <a:buNone/>
            </a:pPr>
            <a:r>
              <a:rPr lang="en-GB" sz="4100" dirty="0">
                <a:solidFill>
                  <a:schemeClr val="accent2">
                    <a:lumMod val="75000"/>
                  </a:schemeClr>
                </a:solidFill>
              </a:rPr>
              <a:t>   Change</a:t>
            </a:r>
          </a:p>
          <a:p>
            <a:r>
              <a:rPr lang="en-GB" sz="4100" dirty="0"/>
              <a:t>Climate </a:t>
            </a:r>
          </a:p>
          <a:p>
            <a:pPr marL="0" indent="0">
              <a:buNone/>
            </a:pPr>
            <a:r>
              <a:rPr lang="en-GB" sz="4100" dirty="0"/>
              <a:t>   Change</a:t>
            </a:r>
          </a:p>
          <a:p>
            <a:r>
              <a:rPr lang="en-GB" sz="4100" dirty="0">
                <a:solidFill>
                  <a:schemeClr val="accent2">
                    <a:lumMod val="75000"/>
                  </a:schemeClr>
                </a:solidFill>
              </a:rPr>
              <a:t>Societal </a:t>
            </a:r>
          </a:p>
          <a:p>
            <a:pPr marL="0" indent="0">
              <a:buNone/>
            </a:pPr>
            <a:r>
              <a:rPr lang="en-GB" sz="4100" dirty="0">
                <a:solidFill>
                  <a:schemeClr val="accent2">
                    <a:lumMod val="75000"/>
                  </a:schemeClr>
                </a:solidFill>
              </a:rPr>
              <a:t>   Change</a:t>
            </a:r>
          </a:p>
          <a:p>
            <a:r>
              <a:rPr lang="en-GB" sz="4100" dirty="0"/>
              <a:t>Economic</a:t>
            </a:r>
          </a:p>
          <a:p>
            <a:pPr marL="0" indent="0">
              <a:buNone/>
            </a:pPr>
            <a:r>
              <a:rPr lang="en-GB" sz="4100" dirty="0"/>
              <a:t>  Change</a:t>
            </a:r>
          </a:p>
          <a:p>
            <a:endParaRPr lang="en-GB" sz="3600" dirty="0"/>
          </a:p>
          <a:p>
            <a:endParaRPr lang="en-GB" dirty="0"/>
          </a:p>
        </p:txBody>
      </p:sp>
      <p:pic>
        <p:nvPicPr>
          <p:cNvPr id="4" name="Picture 3">
            <a:extLst>
              <a:ext uri="{FF2B5EF4-FFF2-40B4-BE49-F238E27FC236}">
                <a16:creationId xmlns:a16="http://schemas.microsoft.com/office/drawing/2014/main" id="{BC4F0825-D05F-4290-C2F6-6FD0866ADE21}"/>
              </a:ext>
            </a:extLst>
          </p:cNvPr>
          <p:cNvPicPr/>
          <p:nvPr/>
        </p:nvPicPr>
        <p:blipFill rotWithShape="1">
          <a:blip r:embed="rId3"/>
          <a:srcRect l="17150" t="34508" r="18237" b="7820"/>
          <a:stretch/>
        </p:blipFill>
        <p:spPr bwMode="auto">
          <a:xfrm>
            <a:off x="5335929" y="-23017"/>
            <a:ext cx="4907666" cy="2083914"/>
          </a:xfrm>
          <a:prstGeom prst="rect">
            <a:avLst/>
          </a:prstGeom>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95605862-764F-315F-18F9-6D36452E2014}"/>
              </a:ext>
            </a:extLst>
          </p:cNvPr>
          <p:cNvPicPr>
            <a:picLocks noChangeAspect="1"/>
          </p:cNvPicPr>
          <p:nvPr/>
        </p:nvPicPr>
        <p:blipFill rotWithShape="1">
          <a:blip r:embed="rId4"/>
          <a:srcRect l="22232" t="24653" r="38125" b="24127"/>
          <a:stretch/>
        </p:blipFill>
        <p:spPr>
          <a:xfrm>
            <a:off x="2975126" y="1226104"/>
            <a:ext cx="2822294" cy="2225455"/>
          </a:xfrm>
          <a:prstGeom prst="rect">
            <a:avLst/>
          </a:prstGeom>
        </p:spPr>
      </p:pic>
      <p:pic>
        <p:nvPicPr>
          <p:cNvPr id="9" name="Picture 8" descr="Graphical user interface, application&#10;&#10;Description automatically generated">
            <a:extLst>
              <a:ext uri="{FF2B5EF4-FFF2-40B4-BE49-F238E27FC236}">
                <a16:creationId xmlns:a16="http://schemas.microsoft.com/office/drawing/2014/main" id="{1AA75D75-BAA3-797B-BA26-48F5F29ECBC7}"/>
              </a:ext>
            </a:extLst>
          </p:cNvPr>
          <p:cNvPicPr>
            <a:picLocks noChangeAspect="1"/>
          </p:cNvPicPr>
          <p:nvPr/>
        </p:nvPicPr>
        <p:blipFill rotWithShape="1">
          <a:blip r:embed="rId5"/>
          <a:srcRect l="31465" t="47272" r="44605" b="23971"/>
          <a:stretch/>
        </p:blipFill>
        <p:spPr bwMode="auto">
          <a:xfrm>
            <a:off x="8628253" y="1238760"/>
            <a:ext cx="3515572" cy="2376266"/>
          </a:xfrm>
          <a:prstGeom prst="rect">
            <a:avLst/>
          </a:prstGeom>
          <a:ln>
            <a:noFill/>
          </a:ln>
          <a:extLst>
            <a:ext uri="{53640926-AAD7-44D8-BBD7-CCE9431645EC}">
              <a14:shadowObscured xmlns:a14="http://schemas.microsoft.com/office/drawing/2010/main"/>
            </a:ext>
          </a:extLst>
        </p:spPr>
      </p:pic>
      <p:pic>
        <p:nvPicPr>
          <p:cNvPr id="11" name="Picture 10" descr="Graphical user interface, text&#10;&#10;Description automatically generated">
            <a:extLst>
              <a:ext uri="{FF2B5EF4-FFF2-40B4-BE49-F238E27FC236}">
                <a16:creationId xmlns:a16="http://schemas.microsoft.com/office/drawing/2014/main" id="{D5FFD30F-A670-9B47-5C5E-03A38377EA6F}"/>
              </a:ext>
            </a:extLst>
          </p:cNvPr>
          <p:cNvPicPr>
            <a:picLocks noChangeAspect="1"/>
          </p:cNvPicPr>
          <p:nvPr/>
        </p:nvPicPr>
        <p:blipFill rotWithShape="1">
          <a:blip r:embed="rId6"/>
          <a:srcRect l="5539" t="26591" r="35631" b="14516"/>
          <a:stretch/>
        </p:blipFill>
        <p:spPr bwMode="auto">
          <a:xfrm>
            <a:off x="2724150" y="4959350"/>
            <a:ext cx="3371850" cy="1898650"/>
          </a:xfrm>
          <a:prstGeom prst="rect">
            <a:avLst/>
          </a:prstGeom>
          <a:ln>
            <a:noFill/>
          </a:ln>
          <a:extLst>
            <a:ext uri="{53640926-AAD7-44D8-BBD7-CCE9431645EC}">
              <a14:shadowObscured xmlns:a14="http://schemas.microsoft.com/office/drawing/2010/main"/>
            </a:ext>
          </a:extLst>
        </p:spPr>
      </p:pic>
      <p:pic>
        <p:nvPicPr>
          <p:cNvPr id="12" name="Picture 11" descr="Graphical user interface, text&#10;&#10;Description automatically generated">
            <a:extLst>
              <a:ext uri="{FF2B5EF4-FFF2-40B4-BE49-F238E27FC236}">
                <a16:creationId xmlns:a16="http://schemas.microsoft.com/office/drawing/2014/main" id="{AC3302A9-EF5E-8A82-9136-66CD2F30A3FE}"/>
              </a:ext>
            </a:extLst>
          </p:cNvPr>
          <p:cNvPicPr>
            <a:picLocks noChangeAspect="1"/>
          </p:cNvPicPr>
          <p:nvPr/>
        </p:nvPicPr>
        <p:blipFill rotWithShape="1">
          <a:blip r:embed="rId7"/>
          <a:srcRect l="5318" t="31121" r="35520" b="9002"/>
          <a:stretch/>
        </p:blipFill>
        <p:spPr bwMode="auto">
          <a:xfrm>
            <a:off x="6267450" y="4911141"/>
            <a:ext cx="3390900" cy="1930400"/>
          </a:xfrm>
          <a:prstGeom prst="rect">
            <a:avLst/>
          </a:prstGeom>
          <a:ln>
            <a:noFill/>
          </a:ln>
          <a:extLst>
            <a:ext uri="{53640926-AAD7-44D8-BBD7-CCE9431645EC}">
              <a14:shadowObscured xmlns:a14="http://schemas.microsoft.com/office/drawing/2010/main"/>
            </a:ext>
          </a:extLst>
        </p:spPr>
      </p:pic>
      <p:sp>
        <p:nvSpPr>
          <p:cNvPr id="13" name="Arrow: Right 12">
            <a:extLst>
              <a:ext uri="{FF2B5EF4-FFF2-40B4-BE49-F238E27FC236}">
                <a16:creationId xmlns:a16="http://schemas.microsoft.com/office/drawing/2014/main" id="{00FA451B-342A-B714-F713-DF2BAEBB0AFB}"/>
              </a:ext>
            </a:extLst>
          </p:cNvPr>
          <p:cNvSpPr/>
          <p:nvPr/>
        </p:nvSpPr>
        <p:spPr>
          <a:xfrm>
            <a:off x="3356658" y="601884"/>
            <a:ext cx="1770927" cy="3472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Arrow: Right 13">
            <a:extLst>
              <a:ext uri="{FF2B5EF4-FFF2-40B4-BE49-F238E27FC236}">
                <a16:creationId xmlns:a16="http://schemas.microsoft.com/office/drawing/2014/main" id="{38CF4035-48F1-7AB6-DDD8-6198C3FCEC31}"/>
              </a:ext>
            </a:extLst>
          </p:cNvPr>
          <p:cNvSpPr/>
          <p:nvPr/>
        </p:nvSpPr>
        <p:spPr>
          <a:xfrm>
            <a:off x="2139821" y="2014740"/>
            <a:ext cx="731133" cy="3240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Arrow: Right 14">
            <a:extLst>
              <a:ext uri="{FF2B5EF4-FFF2-40B4-BE49-F238E27FC236}">
                <a16:creationId xmlns:a16="http://schemas.microsoft.com/office/drawing/2014/main" id="{A0A9DE23-CF4E-C366-B802-84E2B340F006}"/>
              </a:ext>
            </a:extLst>
          </p:cNvPr>
          <p:cNvSpPr/>
          <p:nvPr/>
        </p:nvSpPr>
        <p:spPr>
          <a:xfrm>
            <a:off x="5757873" y="2481889"/>
            <a:ext cx="2800879" cy="2897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Arrow: Right 15">
            <a:extLst>
              <a:ext uri="{FF2B5EF4-FFF2-40B4-BE49-F238E27FC236}">
                <a16:creationId xmlns:a16="http://schemas.microsoft.com/office/drawing/2014/main" id="{CDFC77B1-8627-958C-BD9C-896DB9ED346A}"/>
              </a:ext>
            </a:extLst>
          </p:cNvPr>
          <p:cNvSpPr/>
          <p:nvPr/>
        </p:nvSpPr>
        <p:spPr>
          <a:xfrm>
            <a:off x="2342778" y="3728556"/>
            <a:ext cx="2453833" cy="3189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Arrow: Right 16">
            <a:extLst>
              <a:ext uri="{FF2B5EF4-FFF2-40B4-BE49-F238E27FC236}">
                <a16:creationId xmlns:a16="http://schemas.microsoft.com/office/drawing/2014/main" id="{4CB03DEF-9D0E-E88D-F9FE-BBA528FD309C}"/>
              </a:ext>
            </a:extLst>
          </p:cNvPr>
          <p:cNvSpPr/>
          <p:nvPr/>
        </p:nvSpPr>
        <p:spPr>
          <a:xfrm>
            <a:off x="2099710" y="5027371"/>
            <a:ext cx="591294" cy="3240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30771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2B1077B-6B5B-F3A1-0041-C6E20DDF834D}"/>
              </a:ext>
            </a:extLst>
          </p:cNvPr>
          <p:cNvSpPr/>
          <p:nvPr/>
        </p:nvSpPr>
        <p:spPr>
          <a:xfrm>
            <a:off x="255181" y="1956391"/>
            <a:ext cx="11834038" cy="4784652"/>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3B1F65FB-D18A-2636-F606-AE60BA6BC597}"/>
              </a:ext>
            </a:extLst>
          </p:cNvPr>
          <p:cNvPicPr>
            <a:picLocks noChangeAspect="1"/>
          </p:cNvPicPr>
          <p:nvPr/>
        </p:nvPicPr>
        <p:blipFill rotWithShape="1">
          <a:blip r:embed="rId2"/>
          <a:srcRect l="6628" t="19535" r="9564" b="22326"/>
          <a:stretch/>
        </p:blipFill>
        <p:spPr>
          <a:xfrm>
            <a:off x="299201" y="2048552"/>
            <a:ext cx="11745998" cy="4583507"/>
          </a:xfrm>
          <a:prstGeom prst="rect">
            <a:avLst/>
          </a:prstGeom>
        </p:spPr>
      </p:pic>
      <p:pic>
        <p:nvPicPr>
          <p:cNvPr id="7" name="Picture 6">
            <a:extLst>
              <a:ext uri="{FF2B5EF4-FFF2-40B4-BE49-F238E27FC236}">
                <a16:creationId xmlns:a16="http://schemas.microsoft.com/office/drawing/2014/main" id="{D2BCC6C6-88B9-33DE-E11B-970F62E231EE}"/>
              </a:ext>
            </a:extLst>
          </p:cNvPr>
          <p:cNvPicPr>
            <a:picLocks noChangeAspect="1"/>
          </p:cNvPicPr>
          <p:nvPr/>
        </p:nvPicPr>
        <p:blipFill rotWithShape="1">
          <a:blip r:embed="rId3"/>
          <a:srcRect l="2180" t="37053" r="7646" b="27443"/>
          <a:stretch/>
        </p:blipFill>
        <p:spPr>
          <a:xfrm>
            <a:off x="299201" y="100134"/>
            <a:ext cx="8229600" cy="1839434"/>
          </a:xfrm>
          <a:prstGeom prst="rect">
            <a:avLst/>
          </a:prstGeom>
        </p:spPr>
      </p:pic>
    </p:spTree>
    <p:extLst>
      <p:ext uri="{BB962C8B-B14F-4D97-AF65-F5344CB8AC3E}">
        <p14:creationId xmlns:p14="http://schemas.microsoft.com/office/powerpoint/2010/main" val="9802972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B16DE-52AB-CAC1-8FD7-CE2D6A2C9175}"/>
              </a:ext>
            </a:extLst>
          </p:cNvPr>
          <p:cNvSpPr>
            <a:spLocks noGrp="1"/>
          </p:cNvSpPr>
          <p:nvPr>
            <p:ph type="title"/>
          </p:nvPr>
        </p:nvSpPr>
        <p:spPr/>
        <p:txBody>
          <a:bodyPr>
            <a:normAutofit fontScale="90000"/>
          </a:bodyPr>
          <a:lstStyle/>
          <a:p>
            <a:r>
              <a:rPr lang="en-GB" dirty="0"/>
              <a:t>Future Competences and the Future of Curriculum A Global Reference for Curricula Transformation</a:t>
            </a:r>
          </a:p>
        </p:txBody>
      </p:sp>
      <p:sp>
        <p:nvSpPr>
          <p:cNvPr id="3" name="Content Placeholder 2">
            <a:extLst>
              <a:ext uri="{FF2B5EF4-FFF2-40B4-BE49-F238E27FC236}">
                <a16:creationId xmlns:a16="http://schemas.microsoft.com/office/drawing/2014/main" id="{D31450DC-463E-C5F0-F1C1-4655A98823A7}"/>
              </a:ext>
            </a:extLst>
          </p:cNvPr>
          <p:cNvSpPr>
            <a:spLocks noGrp="1"/>
          </p:cNvSpPr>
          <p:nvPr>
            <p:ph idx="1"/>
          </p:nvPr>
        </p:nvSpPr>
        <p:spPr/>
        <p:txBody>
          <a:bodyPr/>
          <a:lstStyle/>
          <a:p>
            <a:r>
              <a:rPr lang="en-GB" dirty="0"/>
              <a:t>Creativity, communication, critical thinking, problem solving, curiosity, metacognition</a:t>
            </a:r>
          </a:p>
          <a:p>
            <a:r>
              <a:rPr lang="en-GB" dirty="0"/>
              <a:t>Digital, technology, and ICTs skills</a:t>
            </a:r>
          </a:p>
          <a:p>
            <a:r>
              <a:rPr lang="en-GB" dirty="0"/>
              <a:t>Basic, media, information, financial, scientific literacies and numeracy</a:t>
            </a:r>
          </a:p>
          <a:p>
            <a:r>
              <a:rPr lang="en-GB" dirty="0"/>
              <a:t>Cross-cultural skills, leadership, global awareness</a:t>
            </a:r>
          </a:p>
          <a:p>
            <a:r>
              <a:rPr lang="en-GB" dirty="0"/>
              <a:t>Initiative, self-direction, perseverance, responsibility, accountability, adaptability</a:t>
            </a:r>
          </a:p>
          <a:p>
            <a:r>
              <a:rPr lang="en-GB" dirty="0"/>
              <a:t>Knowledge of disciplines, STEM mindset.</a:t>
            </a:r>
          </a:p>
        </p:txBody>
      </p:sp>
      <p:sp>
        <p:nvSpPr>
          <p:cNvPr id="5" name="TextBox 4">
            <a:extLst>
              <a:ext uri="{FF2B5EF4-FFF2-40B4-BE49-F238E27FC236}">
                <a16:creationId xmlns:a16="http://schemas.microsoft.com/office/drawing/2014/main" id="{9B3C79B9-0C66-B6AD-C39F-76F9443D01CC}"/>
              </a:ext>
            </a:extLst>
          </p:cNvPr>
          <p:cNvSpPr txBox="1"/>
          <p:nvPr/>
        </p:nvSpPr>
        <p:spPr>
          <a:xfrm>
            <a:off x="6716211" y="5988734"/>
            <a:ext cx="6094070" cy="646331"/>
          </a:xfrm>
          <a:prstGeom prst="rect">
            <a:avLst/>
          </a:prstGeom>
          <a:noFill/>
        </p:spPr>
        <p:txBody>
          <a:bodyPr wrap="square">
            <a:spAutoFit/>
          </a:bodyPr>
          <a:lstStyle/>
          <a:p>
            <a:pPr marL="0" indent="0">
              <a:buNone/>
            </a:pPr>
            <a:r>
              <a:rPr lang="en-GB" sz="1800" i="1" dirty="0"/>
              <a:t>Future Competencies and Future Curriculum </a:t>
            </a:r>
          </a:p>
          <a:p>
            <a:pPr marL="0" indent="0">
              <a:buNone/>
            </a:pPr>
            <a:r>
              <a:rPr lang="en-GB" sz="1800" i="1" dirty="0"/>
              <a:t>International Bureau of Education – UNESCO </a:t>
            </a:r>
            <a:r>
              <a:rPr lang="en-GB" i="1" dirty="0"/>
              <a:t> </a:t>
            </a:r>
            <a:r>
              <a:rPr lang="en-GB" sz="1800" i="1" dirty="0"/>
              <a:t>(2019)</a:t>
            </a:r>
          </a:p>
        </p:txBody>
      </p:sp>
    </p:spTree>
    <p:extLst>
      <p:ext uri="{BB962C8B-B14F-4D97-AF65-F5344CB8AC3E}">
        <p14:creationId xmlns:p14="http://schemas.microsoft.com/office/powerpoint/2010/main" val="1436563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10;&#10;Description automatically generated">
            <a:extLst>
              <a:ext uri="{FF2B5EF4-FFF2-40B4-BE49-F238E27FC236}">
                <a16:creationId xmlns:a16="http://schemas.microsoft.com/office/drawing/2014/main" id="{1AF2D774-DB0F-CA39-75DB-3799E65E8806}"/>
              </a:ext>
            </a:extLst>
          </p:cNvPr>
          <p:cNvPicPr>
            <a:picLocks noChangeAspect="1"/>
          </p:cNvPicPr>
          <p:nvPr/>
        </p:nvPicPr>
        <p:blipFill rotWithShape="1">
          <a:blip r:embed="rId2"/>
          <a:srcRect l="33326" t="33238" r="34340" b="39739"/>
          <a:stretch/>
        </p:blipFill>
        <p:spPr bwMode="auto">
          <a:xfrm>
            <a:off x="-313392" y="416124"/>
            <a:ext cx="12818784" cy="6025752"/>
          </a:xfrm>
          <a:prstGeom prst="rect">
            <a:avLst/>
          </a:prstGeom>
          <a:ln>
            <a:noFill/>
          </a:ln>
          <a:extLst>
            <a:ext uri="{53640926-AAD7-44D8-BBD7-CCE9431645EC}">
              <a14:shadowObscured xmlns:a14="http://schemas.microsoft.com/office/drawing/2010/main"/>
            </a:ext>
          </a:extLst>
        </p:spPr>
      </p:pic>
      <p:pic>
        <p:nvPicPr>
          <p:cNvPr id="2" name="Picture 1" descr="Graphical user interface, text, application&#10;&#10;Description automatically generated">
            <a:extLst>
              <a:ext uri="{FF2B5EF4-FFF2-40B4-BE49-F238E27FC236}">
                <a16:creationId xmlns:a16="http://schemas.microsoft.com/office/drawing/2014/main" id="{45C3B323-2EB9-EF3C-4135-CFA84D7DA2EC}"/>
              </a:ext>
            </a:extLst>
          </p:cNvPr>
          <p:cNvPicPr>
            <a:picLocks noChangeAspect="1"/>
          </p:cNvPicPr>
          <p:nvPr/>
        </p:nvPicPr>
        <p:blipFill rotWithShape="1">
          <a:blip r:embed="rId3"/>
          <a:srcRect l="24435" t="39006" r="31059" b="41058"/>
          <a:stretch/>
        </p:blipFill>
        <p:spPr bwMode="auto">
          <a:xfrm>
            <a:off x="7576161" y="143951"/>
            <a:ext cx="4573862" cy="115258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733196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10;&#10;Description automatically generated">
            <a:extLst>
              <a:ext uri="{FF2B5EF4-FFF2-40B4-BE49-F238E27FC236}">
                <a16:creationId xmlns:a16="http://schemas.microsoft.com/office/drawing/2014/main" id="{8F408FA6-D33D-7005-2A9D-42930658F4A4}"/>
              </a:ext>
            </a:extLst>
          </p:cNvPr>
          <p:cNvPicPr>
            <a:picLocks noChangeAspect="1"/>
          </p:cNvPicPr>
          <p:nvPr/>
        </p:nvPicPr>
        <p:blipFill rotWithShape="1">
          <a:blip r:embed="rId2"/>
          <a:srcRect l="33326" t="59465" r="34340" b="11956"/>
          <a:stretch/>
        </p:blipFill>
        <p:spPr bwMode="auto">
          <a:xfrm>
            <a:off x="-206829" y="185057"/>
            <a:ext cx="14254425" cy="70866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190199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B71E10B8-1194-AD4A-EBC8-F7CE782F4357}"/>
              </a:ext>
            </a:extLst>
          </p:cNvPr>
          <p:cNvPicPr>
            <a:picLocks noChangeAspect="1"/>
          </p:cNvPicPr>
          <p:nvPr/>
        </p:nvPicPr>
        <p:blipFill rotWithShape="1">
          <a:blip r:embed="rId2"/>
          <a:srcRect l="50631" t="31514" r="16796" b="22750"/>
          <a:stretch/>
        </p:blipFill>
        <p:spPr bwMode="auto">
          <a:xfrm>
            <a:off x="641445" y="60619"/>
            <a:ext cx="10654561" cy="6615969"/>
          </a:xfrm>
          <a:prstGeom prst="rect">
            <a:avLst/>
          </a:prstGeom>
          <a:ln>
            <a:noFill/>
          </a:ln>
          <a:extLst>
            <a:ext uri="{53640926-AAD7-44D8-BBD7-CCE9431645EC}">
              <a14:shadowObscured xmlns:a14="http://schemas.microsoft.com/office/drawing/2010/main"/>
            </a:ext>
          </a:extLst>
        </p:spPr>
      </p:pic>
      <p:pic>
        <p:nvPicPr>
          <p:cNvPr id="4" name="Picture 3" descr="Graphical user interface, application&#10;&#10;Description automatically generated">
            <a:extLst>
              <a:ext uri="{FF2B5EF4-FFF2-40B4-BE49-F238E27FC236}">
                <a16:creationId xmlns:a16="http://schemas.microsoft.com/office/drawing/2014/main" id="{904D19DF-941D-CE56-A5F2-214ABDACEC9E}"/>
              </a:ext>
            </a:extLst>
          </p:cNvPr>
          <p:cNvPicPr>
            <a:picLocks noChangeAspect="1"/>
          </p:cNvPicPr>
          <p:nvPr/>
        </p:nvPicPr>
        <p:blipFill rotWithShape="1">
          <a:blip r:embed="rId3"/>
          <a:srcRect l="37448" t="30727" r="39064" b="9790"/>
          <a:stretch/>
        </p:blipFill>
        <p:spPr bwMode="auto">
          <a:xfrm>
            <a:off x="8806433" y="1811565"/>
            <a:ext cx="3135357" cy="446640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465893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D8C86E19-0DF3-4166-8690-83600BEB2C00" descr="Image-1.png">
            <a:extLst>
              <a:ext uri="{FF2B5EF4-FFF2-40B4-BE49-F238E27FC236}">
                <a16:creationId xmlns:a16="http://schemas.microsoft.com/office/drawing/2014/main" id="{7AAFD9D9-2439-2FC7-859E-451D4FEEF9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432" y="469023"/>
            <a:ext cx="11815136" cy="5919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55084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 application&#10;&#10;Description automatically generated">
            <a:extLst>
              <a:ext uri="{FF2B5EF4-FFF2-40B4-BE49-F238E27FC236}">
                <a16:creationId xmlns:a16="http://schemas.microsoft.com/office/drawing/2014/main" id="{50FD4D2E-1313-2D32-816A-C56C44EA6E1A}"/>
              </a:ext>
            </a:extLst>
          </p:cNvPr>
          <p:cNvPicPr>
            <a:picLocks noChangeAspect="1"/>
          </p:cNvPicPr>
          <p:nvPr/>
        </p:nvPicPr>
        <p:blipFill rotWithShape="1">
          <a:blip r:embed="rId3"/>
          <a:srcRect l="28806" t="35257" r="29426" b="11563"/>
          <a:stretch/>
        </p:blipFill>
        <p:spPr bwMode="auto">
          <a:xfrm>
            <a:off x="4696802" y="888302"/>
            <a:ext cx="3322716" cy="2379664"/>
          </a:xfrm>
          <a:prstGeom prst="rect">
            <a:avLst/>
          </a:prstGeom>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ACA9105F-98A9-411B-A89C-3368739E2854}"/>
              </a:ext>
            </a:extLst>
          </p:cNvPr>
          <p:cNvSpPr>
            <a:spLocks noGrp="1"/>
          </p:cNvSpPr>
          <p:nvPr>
            <p:ph type="title"/>
          </p:nvPr>
        </p:nvSpPr>
        <p:spPr>
          <a:xfrm>
            <a:off x="838200" y="18255"/>
            <a:ext cx="10515600" cy="1325563"/>
          </a:xfrm>
        </p:spPr>
        <p:txBody>
          <a:bodyPr/>
          <a:lstStyle/>
          <a:p>
            <a:r>
              <a:rPr lang="en-GB" b="1" dirty="0">
                <a:latin typeface="+mn-lt"/>
              </a:rPr>
              <a:t>Principles Informing a Re-imagined System</a:t>
            </a:r>
          </a:p>
        </p:txBody>
      </p:sp>
      <p:sp>
        <p:nvSpPr>
          <p:cNvPr id="3" name="Content Placeholder 2">
            <a:extLst>
              <a:ext uri="{FF2B5EF4-FFF2-40B4-BE49-F238E27FC236}">
                <a16:creationId xmlns:a16="http://schemas.microsoft.com/office/drawing/2014/main" id="{4F4C20C7-C0AC-4A51-9561-B643C5DC60B0}"/>
              </a:ext>
            </a:extLst>
          </p:cNvPr>
          <p:cNvSpPr>
            <a:spLocks noGrp="1"/>
          </p:cNvSpPr>
          <p:nvPr>
            <p:ph idx="1"/>
          </p:nvPr>
        </p:nvSpPr>
        <p:spPr>
          <a:xfrm>
            <a:off x="595131" y="1343818"/>
            <a:ext cx="4868780" cy="5159501"/>
          </a:xfrm>
        </p:spPr>
        <p:txBody>
          <a:bodyPr>
            <a:normAutofit/>
          </a:bodyPr>
          <a:lstStyle/>
          <a:p>
            <a:pPr>
              <a:lnSpc>
                <a:spcPct val="100000"/>
              </a:lnSpc>
            </a:pPr>
            <a:r>
              <a:rPr lang="en-GB" dirty="0"/>
              <a:t>UNCRC Article 29	</a:t>
            </a:r>
          </a:p>
          <a:p>
            <a:pPr>
              <a:lnSpc>
                <a:spcPct val="100000"/>
              </a:lnSpc>
            </a:pPr>
            <a:r>
              <a:rPr lang="en-GB" dirty="0"/>
              <a:t>Excellence and Equity</a:t>
            </a:r>
          </a:p>
          <a:p>
            <a:pPr>
              <a:lnSpc>
                <a:spcPct val="100000"/>
              </a:lnSpc>
            </a:pPr>
            <a:r>
              <a:rPr lang="en-GB" dirty="0"/>
              <a:t>Place-based, responsive, bespoke support</a:t>
            </a:r>
          </a:p>
          <a:p>
            <a:r>
              <a:rPr lang="en-GB" dirty="0"/>
              <a:t>Early years + outdoor learning</a:t>
            </a:r>
          </a:p>
          <a:p>
            <a:r>
              <a:rPr lang="en-GB" dirty="0"/>
              <a:t>Reduced bureaucracy and appropriate accountability</a:t>
            </a:r>
          </a:p>
          <a:p>
            <a:r>
              <a:rPr lang="en-GB" dirty="0"/>
              <a:t>Diverse society recognition</a:t>
            </a:r>
          </a:p>
          <a:p>
            <a:r>
              <a:rPr lang="en-GB" dirty="0"/>
              <a:t>Increased collaboration</a:t>
            </a:r>
          </a:p>
          <a:p>
            <a:r>
              <a:rPr lang="en-GB" dirty="0"/>
              <a:t>Collation/sharing/use of data</a:t>
            </a:r>
          </a:p>
          <a:p>
            <a:endParaRPr lang="en-GB" dirty="0"/>
          </a:p>
          <a:p>
            <a:endParaRPr lang="en-GB" dirty="0"/>
          </a:p>
          <a:p>
            <a:endParaRPr lang="en-GB" dirty="0"/>
          </a:p>
        </p:txBody>
      </p:sp>
      <p:pic>
        <p:nvPicPr>
          <p:cNvPr id="7" name="Picture 6" descr="Graphical user interface, application&#10;&#10;Description automatically generated">
            <a:extLst>
              <a:ext uri="{FF2B5EF4-FFF2-40B4-BE49-F238E27FC236}">
                <a16:creationId xmlns:a16="http://schemas.microsoft.com/office/drawing/2014/main" id="{EA050981-AEEF-4F5A-8144-5EA0E38962F1}"/>
              </a:ext>
            </a:extLst>
          </p:cNvPr>
          <p:cNvPicPr>
            <a:picLocks noChangeAspect="1"/>
          </p:cNvPicPr>
          <p:nvPr/>
        </p:nvPicPr>
        <p:blipFill rotWithShape="1">
          <a:blip r:embed="rId4"/>
          <a:srcRect l="43319" t="34469" r="23000" b="19835"/>
          <a:stretch/>
        </p:blipFill>
        <p:spPr bwMode="auto">
          <a:xfrm>
            <a:off x="5463911" y="3169383"/>
            <a:ext cx="2569292" cy="1960775"/>
          </a:xfrm>
          <a:prstGeom prst="rect">
            <a:avLst/>
          </a:prstGeom>
          <a:ln>
            <a:noFill/>
          </a:ln>
          <a:extLst>
            <a:ext uri="{53640926-AAD7-44D8-BBD7-CCE9431645EC}">
              <a14:shadowObscured xmlns:a14="http://schemas.microsoft.com/office/drawing/2010/main"/>
            </a:ext>
          </a:extLst>
        </p:spPr>
      </p:pic>
      <p:pic>
        <p:nvPicPr>
          <p:cNvPr id="8" name="Content Placeholder 5">
            <a:extLst>
              <a:ext uri="{FF2B5EF4-FFF2-40B4-BE49-F238E27FC236}">
                <a16:creationId xmlns:a16="http://schemas.microsoft.com/office/drawing/2014/main" id="{B02E98A8-5D83-242E-9684-D01EF709F8DD}"/>
              </a:ext>
            </a:extLst>
          </p:cNvPr>
          <p:cNvPicPr>
            <a:picLocks noChangeAspect="1"/>
          </p:cNvPicPr>
          <p:nvPr/>
        </p:nvPicPr>
        <p:blipFill rotWithShape="1">
          <a:blip r:embed="rId5"/>
          <a:srcRect l="8897" t="30936" r="44367" b="15105"/>
          <a:stretch/>
        </p:blipFill>
        <p:spPr>
          <a:xfrm>
            <a:off x="8141052" y="1016669"/>
            <a:ext cx="2640671" cy="1714941"/>
          </a:xfrm>
          <a:prstGeom prst="rect">
            <a:avLst/>
          </a:prstGeom>
        </p:spPr>
      </p:pic>
      <p:pic>
        <p:nvPicPr>
          <p:cNvPr id="10" name="Content Placeholder 3" descr="Graphical user interface&#10;&#10;Description automatically generated">
            <a:extLst>
              <a:ext uri="{FF2B5EF4-FFF2-40B4-BE49-F238E27FC236}">
                <a16:creationId xmlns:a16="http://schemas.microsoft.com/office/drawing/2014/main" id="{728A705A-E24C-2BE5-7FE0-1D0429D30196}"/>
              </a:ext>
            </a:extLst>
          </p:cNvPr>
          <p:cNvPicPr>
            <a:picLocks noChangeAspect="1"/>
          </p:cNvPicPr>
          <p:nvPr/>
        </p:nvPicPr>
        <p:blipFill rotWithShape="1">
          <a:blip r:embed="rId6"/>
          <a:srcRect l="61569" t="51225" r="20230" b="14090"/>
          <a:stretch/>
        </p:blipFill>
        <p:spPr bwMode="auto">
          <a:xfrm>
            <a:off x="5317416" y="5232017"/>
            <a:ext cx="1376324" cy="1475362"/>
          </a:xfrm>
          <a:prstGeom prst="rect">
            <a:avLst/>
          </a:prstGeom>
          <a:ln>
            <a:noFill/>
          </a:ln>
          <a:extLst>
            <a:ext uri="{53640926-AAD7-44D8-BBD7-CCE9431645EC}">
              <a14:shadowObscured xmlns:a14="http://schemas.microsoft.com/office/drawing/2010/main"/>
            </a:ext>
          </a:extLst>
        </p:spPr>
      </p:pic>
      <p:pic>
        <p:nvPicPr>
          <p:cNvPr id="12" name="Picture 11">
            <a:extLst>
              <a:ext uri="{FF2B5EF4-FFF2-40B4-BE49-F238E27FC236}">
                <a16:creationId xmlns:a16="http://schemas.microsoft.com/office/drawing/2014/main" id="{2FD62D57-3C3B-022E-D962-76B67E18C487}"/>
              </a:ext>
            </a:extLst>
          </p:cNvPr>
          <p:cNvPicPr>
            <a:picLocks noChangeAspect="1"/>
          </p:cNvPicPr>
          <p:nvPr/>
        </p:nvPicPr>
        <p:blipFill rotWithShape="1">
          <a:blip r:embed="rId7"/>
          <a:srcRect l="57721" t="34153" r="15251" b="35359"/>
          <a:stretch/>
        </p:blipFill>
        <p:spPr>
          <a:xfrm>
            <a:off x="8800311" y="4728438"/>
            <a:ext cx="3167911" cy="2010054"/>
          </a:xfrm>
          <a:prstGeom prst="rect">
            <a:avLst/>
          </a:prstGeom>
        </p:spPr>
      </p:pic>
      <p:pic>
        <p:nvPicPr>
          <p:cNvPr id="13" name="Picture 12">
            <a:extLst>
              <a:ext uri="{FF2B5EF4-FFF2-40B4-BE49-F238E27FC236}">
                <a16:creationId xmlns:a16="http://schemas.microsoft.com/office/drawing/2014/main" id="{2FE86BDF-F5A3-01FF-06D5-AE334CBC28CA}"/>
              </a:ext>
            </a:extLst>
          </p:cNvPr>
          <p:cNvPicPr/>
          <p:nvPr/>
        </p:nvPicPr>
        <p:blipFill rotWithShape="1">
          <a:blip r:embed="rId8"/>
          <a:srcRect l="24330" t="48677" r="41709" b="12139"/>
          <a:stretch/>
        </p:blipFill>
        <p:spPr bwMode="auto">
          <a:xfrm>
            <a:off x="8358514" y="2818152"/>
            <a:ext cx="3322716" cy="1823743"/>
          </a:xfrm>
          <a:prstGeom prst="rect">
            <a:avLst/>
          </a:prstGeom>
          <a:ln>
            <a:noFill/>
          </a:ln>
          <a:extLst>
            <a:ext uri="{53640926-AAD7-44D8-BBD7-CCE9431645EC}">
              <a14:shadowObscured xmlns:a14="http://schemas.microsoft.com/office/drawing/2010/main"/>
            </a:ext>
          </a:extLst>
        </p:spPr>
      </p:pic>
      <p:pic>
        <p:nvPicPr>
          <p:cNvPr id="14" name="Picture 13" descr="Graphical user interface, website&#10;&#10;Description automatically generated">
            <a:extLst>
              <a:ext uri="{FF2B5EF4-FFF2-40B4-BE49-F238E27FC236}">
                <a16:creationId xmlns:a16="http://schemas.microsoft.com/office/drawing/2014/main" id="{A2130DBB-AC12-894D-5B88-C76DA9487640}"/>
              </a:ext>
            </a:extLst>
          </p:cNvPr>
          <p:cNvPicPr>
            <a:picLocks noChangeAspect="1"/>
          </p:cNvPicPr>
          <p:nvPr/>
        </p:nvPicPr>
        <p:blipFill rotWithShape="1">
          <a:blip r:embed="rId9"/>
          <a:srcRect l="18724" t="48848" r="59893" b="26925"/>
          <a:stretch/>
        </p:blipFill>
        <p:spPr bwMode="auto">
          <a:xfrm>
            <a:off x="6807652" y="5342940"/>
            <a:ext cx="1896509" cy="120865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536225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9105F-98A9-411B-A89C-3368739E2854}"/>
              </a:ext>
            </a:extLst>
          </p:cNvPr>
          <p:cNvSpPr>
            <a:spLocks noGrp="1"/>
          </p:cNvSpPr>
          <p:nvPr>
            <p:ph type="title"/>
          </p:nvPr>
        </p:nvSpPr>
        <p:spPr>
          <a:xfrm>
            <a:off x="838200" y="18255"/>
            <a:ext cx="10515600" cy="1325563"/>
          </a:xfrm>
        </p:spPr>
        <p:txBody>
          <a:bodyPr/>
          <a:lstStyle/>
          <a:p>
            <a:r>
              <a:rPr lang="en-GB" b="1" dirty="0">
                <a:latin typeface="+mn-lt"/>
              </a:rPr>
              <a:t>Principles Informing a Re-imagined System</a:t>
            </a:r>
          </a:p>
        </p:txBody>
      </p:sp>
      <p:sp>
        <p:nvSpPr>
          <p:cNvPr id="5" name="TextBox 4">
            <a:extLst>
              <a:ext uri="{FF2B5EF4-FFF2-40B4-BE49-F238E27FC236}">
                <a16:creationId xmlns:a16="http://schemas.microsoft.com/office/drawing/2014/main" id="{979A93A2-BD7F-4678-BBA4-AD9F5F017D3A}"/>
              </a:ext>
            </a:extLst>
          </p:cNvPr>
          <p:cNvSpPr txBox="1"/>
          <p:nvPr/>
        </p:nvSpPr>
        <p:spPr>
          <a:xfrm>
            <a:off x="620486" y="1183882"/>
            <a:ext cx="5475514" cy="597086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Climate change driver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Simplification + Coherence in Policy + Support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Focus on learning and teaching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Assessment review + SCQF, inc. different metrics of success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Redistribution of power, influence and resource – a “bottom-up hierarchy”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Resourcing to meet needs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Good governance</a:t>
            </a:r>
          </a:p>
          <a:p>
            <a:pPr marL="285750" indent="-285750">
              <a:buFont typeface="Arial" panose="020B0604020202020204" pitchFamily="34" charset="0"/>
              <a:buChar char="•"/>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Trusting relationships</a:t>
            </a:r>
          </a:p>
          <a:p>
            <a:pPr marR="0" lvl="0" algn="l" defTabSz="914400" rtl="0" eaLnBrk="1" fontAlgn="auto" latinLnBrk="0" hangingPunct="1">
              <a:lnSpc>
                <a:spcPct val="100000"/>
              </a:lnSpc>
              <a:spcBef>
                <a:spcPts val="0"/>
              </a:spcBef>
              <a:spcAft>
                <a:spcPts val="0"/>
              </a:spcAft>
              <a:buClrTx/>
              <a:buSzTx/>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 </a:t>
            </a:r>
          </a:p>
          <a:p>
            <a:endParaRPr lang="en-GB" dirty="0"/>
          </a:p>
        </p:txBody>
      </p:sp>
      <p:pic>
        <p:nvPicPr>
          <p:cNvPr id="7" name="Content Placeholder 4">
            <a:extLst>
              <a:ext uri="{FF2B5EF4-FFF2-40B4-BE49-F238E27FC236}">
                <a16:creationId xmlns:a16="http://schemas.microsoft.com/office/drawing/2014/main" id="{C8B56265-F19C-CEC8-D503-91247330073D}"/>
              </a:ext>
            </a:extLst>
          </p:cNvPr>
          <p:cNvPicPr>
            <a:picLocks noGrp="1" noChangeAspect="1"/>
          </p:cNvPicPr>
          <p:nvPr>
            <p:ph idx="1"/>
          </p:nvPr>
        </p:nvPicPr>
        <p:blipFill rotWithShape="1">
          <a:blip r:embed="rId3"/>
          <a:srcRect l="17493" t="27341" r="45216" b="8115"/>
          <a:stretch/>
        </p:blipFill>
        <p:spPr>
          <a:xfrm>
            <a:off x="9906557" y="3229915"/>
            <a:ext cx="1447243" cy="1461631"/>
          </a:xfrm>
        </p:spPr>
      </p:pic>
      <p:pic>
        <p:nvPicPr>
          <p:cNvPr id="8" name="Content Placeholder 3" descr="Graphical user interface, application&#10;&#10;Description automatically generated">
            <a:extLst>
              <a:ext uri="{FF2B5EF4-FFF2-40B4-BE49-F238E27FC236}">
                <a16:creationId xmlns:a16="http://schemas.microsoft.com/office/drawing/2014/main" id="{5B843957-C6FE-F71A-77CD-44797D881D44}"/>
              </a:ext>
            </a:extLst>
          </p:cNvPr>
          <p:cNvPicPr>
            <a:picLocks noChangeAspect="1"/>
          </p:cNvPicPr>
          <p:nvPr/>
        </p:nvPicPr>
        <p:blipFill rotWithShape="1">
          <a:blip r:embed="rId4"/>
          <a:srcRect l="22814" t="19996" r="15355" b="23317"/>
          <a:stretch/>
        </p:blipFill>
        <p:spPr bwMode="auto">
          <a:xfrm>
            <a:off x="6000694" y="3229915"/>
            <a:ext cx="3307839" cy="1705868"/>
          </a:xfrm>
          <a:prstGeom prst="rect">
            <a:avLst/>
          </a:prstGeom>
          <a:ln>
            <a:noFill/>
          </a:ln>
          <a:extLst>
            <a:ext uri="{53640926-AAD7-44D8-BBD7-CCE9431645EC}">
              <a14:shadowObscured xmlns:a14="http://schemas.microsoft.com/office/drawing/2010/main"/>
            </a:ext>
          </a:extLst>
        </p:spPr>
      </p:pic>
      <p:pic>
        <p:nvPicPr>
          <p:cNvPr id="9" name="Content Placeholder 5">
            <a:extLst>
              <a:ext uri="{FF2B5EF4-FFF2-40B4-BE49-F238E27FC236}">
                <a16:creationId xmlns:a16="http://schemas.microsoft.com/office/drawing/2014/main" id="{22227B76-599B-3DD8-612E-AA8336C683E4}"/>
              </a:ext>
            </a:extLst>
          </p:cNvPr>
          <p:cNvPicPr>
            <a:picLocks noChangeAspect="1"/>
          </p:cNvPicPr>
          <p:nvPr/>
        </p:nvPicPr>
        <p:blipFill rotWithShape="1">
          <a:blip r:embed="rId5"/>
          <a:srcRect l="34788" t="15715"/>
          <a:stretch/>
        </p:blipFill>
        <p:spPr>
          <a:xfrm>
            <a:off x="5678924" y="1032874"/>
            <a:ext cx="2862599" cy="2081156"/>
          </a:xfrm>
          <a:prstGeom prst="rect">
            <a:avLst/>
          </a:prstGeom>
        </p:spPr>
      </p:pic>
      <p:pic>
        <p:nvPicPr>
          <p:cNvPr id="10" name="Content Placeholder 3" descr="Graphical user interface, text, website&#10;&#10;Description automatically generated">
            <a:extLst>
              <a:ext uri="{FF2B5EF4-FFF2-40B4-BE49-F238E27FC236}">
                <a16:creationId xmlns:a16="http://schemas.microsoft.com/office/drawing/2014/main" id="{7E9D850C-B41A-C611-50DD-BB4859F8C440}"/>
              </a:ext>
            </a:extLst>
          </p:cNvPr>
          <p:cNvPicPr>
            <a:picLocks noChangeAspect="1"/>
          </p:cNvPicPr>
          <p:nvPr/>
        </p:nvPicPr>
        <p:blipFill rotWithShape="1">
          <a:blip r:embed="rId6"/>
          <a:srcRect l="71278" t="49549" r="6109" b="22520"/>
          <a:stretch/>
        </p:blipFill>
        <p:spPr>
          <a:xfrm>
            <a:off x="4812879" y="4989114"/>
            <a:ext cx="2663587" cy="1850631"/>
          </a:xfrm>
          <a:prstGeom prst="rect">
            <a:avLst/>
          </a:prstGeom>
        </p:spPr>
      </p:pic>
      <p:pic>
        <p:nvPicPr>
          <p:cNvPr id="11" name="Picture 10">
            <a:extLst>
              <a:ext uri="{FF2B5EF4-FFF2-40B4-BE49-F238E27FC236}">
                <a16:creationId xmlns:a16="http://schemas.microsoft.com/office/drawing/2014/main" id="{9E43A910-4A69-4418-80D2-A52438561FC2}"/>
              </a:ext>
            </a:extLst>
          </p:cNvPr>
          <p:cNvPicPr>
            <a:picLocks noChangeAspect="1"/>
          </p:cNvPicPr>
          <p:nvPr/>
        </p:nvPicPr>
        <p:blipFill rotWithShape="1">
          <a:blip r:embed="rId7">
            <a:extLst>
              <a:ext uri="{28A0092B-C50C-407E-A947-70E740481C1C}">
                <a14:useLocalDpi xmlns:a14="http://schemas.microsoft.com/office/drawing/2010/main" val="0"/>
              </a:ext>
            </a:extLst>
          </a:blip>
          <a:srcRect l="26010" t="2" r="32527" b="-1287"/>
          <a:stretch/>
        </p:blipFill>
        <p:spPr>
          <a:xfrm>
            <a:off x="8745939" y="1024424"/>
            <a:ext cx="3268583" cy="2140501"/>
          </a:xfrm>
          <a:prstGeom prst="rect">
            <a:avLst/>
          </a:prstGeom>
        </p:spPr>
      </p:pic>
      <p:pic>
        <p:nvPicPr>
          <p:cNvPr id="12" name="Picture 11" descr="A screenshot of a computer&#10;&#10;Description automatically generated with medium confidence">
            <a:extLst>
              <a:ext uri="{FF2B5EF4-FFF2-40B4-BE49-F238E27FC236}">
                <a16:creationId xmlns:a16="http://schemas.microsoft.com/office/drawing/2014/main" id="{2688D46A-6595-22CA-B8FF-670E0384226F}"/>
              </a:ext>
            </a:extLst>
          </p:cNvPr>
          <p:cNvPicPr>
            <a:picLocks noChangeAspect="1"/>
          </p:cNvPicPr>
          <p:nvPr/>
        </p:nvPicPr>
        <p:blipFill rotWithShape="1">
          <a:blip r:embed="rId8"/>
          <a:srcRect l="40550" t="59681" r="46155" b="14517"/>
          <a:stretch/>
        </p:blipFill>
        <p:spPr bwMode="auto">
          <a:xfrm>
            <a:off x="7654613" y="5009078"/>
            <a:ext cx="1773820" cy="1708978"/>
          </a:xfrm>
          <a:prstGeom prst="rect">
            <a:avLst/>
          </a:prstGeom>
          <a:ln>
            <a:noFill/>
          </a:ln>
          <a:extLst>
            <a:ext uri="{53640926-AAD7-44D8-BBD7-CCE9431645EC}">
              <a14:shadowObscured xmlns:a14="http://schemas.microsoft.com/office/drawing/2010/main"/>
            </a:ext>
          </a:extLst>
        </p:spPr>
      </p:pic>
      <p:pic>
        <p:nvPicPr>
          <p:cNvPr id="13" name="Picture 12" descr="A picture containing text, screenshot, indoor, different&#10;&#10;Description automatically generated">
            <a:extLst>
              <a:ext uri="{FF2B5EF4-FFF2-40B4-BE49-F238E27FC236}">
                <a16:creationId xmlns:a16="http://schemas.microsoft.com/office/drawing/2014/main" id="{C4804B87-AC58-742E-3DAD-06A36091AECD}"/>
              </a:ext>
            </a:extLst>
          </p:cNvPr>
          <p:cNvPicPr>
            <a:picLocks noChangeAspect="1"/>
          </p:cNvPicPr>
          <p:nvPr/>
        </p:nvPicPr>
        <p:blipFill rotWithShape="1">
          <a:blip r:embed="rId9"/>
          <a:srcRect l="73121" t="50621" r="5164" b="18849"/>
          <a:stretch/>
        </p:blipFill>
        <p:spPr bwMode="auto">
          <a:xfrm>
            <a:off x="9486680" y="4783125"/>
            <a:ext cx="2527842" cy="199905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355608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947E847E-F3DB-95AC-5CE5-5065A134080B}"/>
              </a:ext>
            </a:extLst>
          </p:cNvPr>
          <p:cNvSpPr/>
          <p:nvPr/>
        </p:nvSpPr>
        <p:spPr>
          <a:xfrm>
            <a:off x="418157" y="1164033"/>
            <a:ext cx="4467742" cy="482733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23CFCDF1-6F1D-E0B2-66DE-7B1BC807BE0E}"/>
              </a:ext>
            </a:extLst>
          </p:cNvPr>
          <p:cNvSpPr txBox="1"/>
          <p:nvPr/>
        </p:nvSpPr>
        <p:spPr>
          <a:xfrm>
            <a:off x="573207" y="1309406"/>
            <a:ext cx="3998794" cy="4524315"/>
          </a:xfrm>
          <a:prstGeom prst="rect">
            <a:avLst/>
          </a:prstGeom>
          <a:noFill/>
        </p:spPr>
        <p:txBody>
          <a:bodyPr wrap="square">
            <a:spAutoFit/>
          </a:bodyPr>
          <a:lstStyle/>
          <a:p>
            <a:pPr algn="ctr"/>
            <a:r>
              <a:rPr lang="en-GB" sz="4800" dirty="0">
                <a:effectLst/>
                <a:ea typeface="Times New Roman" panose="02020603050405020304" pitchFamily="18" charset="0"/>
                <a:cs typeface="Calibri" panose="020F0502020204030204" pitchFamily="34" charset="0"/>
              </a:rPr>
              <a:t>Scottish Teachers for Enhancing Practice (STEP)</a:t>
            </a:r>
            <a:endParaRPr lang="en-GB" sz="4800" dirty="0">
              <a:cs typeface="Calibri" panose="020F0502020204030204" pitchFamily="34" charset="0"/>
            </a:endParaRPr>
          </a:p>
          <a:p>
            <a:pPr algn="ctr"/>
            <a:r>
              <a:rPr lang="en-GB" sz="4800" dirty="0">
                <a:cs typeface="Calibri" panose="020F0502020204030204" pitchFamily="34" charset="0"/>
              </a:rPr>
              <a:t>Stirling 18</a:t>
            </a:r>
            <a:r>
              <a:rPr lang="en-GB" sz="4800" baseline="30000" dirty="0">
                <a:cs typeface="Calibri" panose="020F0502020204030204" pitchFamily="34" charset="0"/>
              </a:rPr>
              <a:t>th</a:t>
            </a:r>
            <a:r>
              <a:rPr lang="en-GB" sz="4800" dirty="0">
                <a:cs typeface="Calibri" panose="020F0502020204030204" pitchFamily="34" charset="0"/>
              </a:rPr>
              <a:t> March 2023</a:t>
            </a:r>
            <a:endParaRPr lang="en-GB" sz="4800" dirty="0"/>
          </a:p>
        </p:txBody>
      </p:sp>
      <p:sp>
        <p:nvSpPr>
          <p:cNvPr id="2" name="TextBox 1">
            <a:extLst>
              <a:ext uri="{FF2B5EF4-FFF2-40B4-BE49-F238E27FC236}">
                <a16:creationId xmlns:a16="http://schemas.microsoft.com/office/drawing/2014/main" id="{80C15C4F-58DE-38D1-4AAF-04A6F0F15F93}"/>
              </a:ext>
            </a:extLst>
          </p:cNvPr>
          <p:cNvSpPr txBox="1"/>
          <p:nvPr/>
        </p:nvSpPr>
        <p:spPr>
          <a:xfrm>
            <a:off x="5564112" y="-5417"/>
            <a:ext cx="6496334" cy="6863417"/>
          </a:xfrm>
          <a:prstGeom prst="rect">
            <a:avLst/>
          </a:prstGeom>
          <a:noFill/>
        </p:spPr>
        <p:txBody>
          <a:bodyPr wrap="square" rtlCol="0">
            <a:spAutoFit/>
          </a:bodyPr>
          <a:lstStyle/>
          <a:p>
            <a:pPr marL="285750" indent="-285750">
              <a:buFont typeface="Arial" panose="020B0604020202020204" pitchFamily="34" charset="0"/>
              <a:buChar char="•"/>
            </a:pPr>
            <a:r>
              <a:rPr lang="en-GB" sz="4000" dirty="0"/>
              <a:t>Reform in context</a:t>
            </a:r>
          </a:p>
          <a:p>
            <a:endParaRPr lang="en-GB" sz="4000" dirty="0"/>
          </a:p>
          <a:p>
            <a:pPr marL="285750" indent="-285750">
              <a:buFont typeface="Arial" panose="020B0604020202020204" pitchFamily="34" charset="0"/>
              <a:buChar char="•"/>
            </a:pPr>
            <a:r>
              <a:rPr lang="en-GB" sz="4000" dirty="0"/>
              <a:t>Putting Learners at the Centre</a:t>
            </a:r>
          </a:p>
          <a:p>
            <a:endParaRPr lang="en-GB" sz="4000" dirty="0"/>
          </a:p>
          <a:p>
            <a:pPr marL="285750" indent="-285750">
              <a:buFont typeface="Arial" panose="020B0604020202020204" pitchFamily="34" charset="0"/>
              <a:buChar char="•"/>
            </a:pPr>
            <a:r>
              <a:rPr lang="en-GB" sz="4000" dirty="0"/>
              <a:t>Drivers for Reform</a:t>
            </a:r>
          </a:p>
          <a:p>
            <a:pPr marL="285750" indent="-285750">
              <a:buFont typeface="Arial" panose="020B0604020202020204" pitchFamily="34" charset="0"/>
              <a:buChar char="•"/>
            </a:pPr>
            <a:endParaRPr lang="en-GB" sz="4000" dirty="0"/>
          </a:p>
          <a:p>
            <a:pPr marL="285750" indent="-285750">
              <a:buFont typeface="Arial" panose="020B0604020202020204" pitchFamily="34" charset="0"/>
              <a:buChar char="•"/>
            </a:pPr>
            <a:r>
              <a:rPr lang="en-GB" sz="4000" dirty="0"/>
              <a:t>Reimagining Scottish education</a:t>
            </a:r>
          </a:p>
          <a:p>
            <a:endParaRPr lang="en-GB" sz="4000" dirty="0"/>
          </a:p>
          <a:p>
            <a:pPr marL="285750" indent="-285750">
              <a:buFont typeface="Arial" panose="020B0604020202020204" pitchFamily="34" charset="0"/>
              <a:buChar char="•"/>
            </a:pPr>
            <a:r>
              <a:rPr lang="en-GB" sz="4000" dirty="0"/>
              <a:t>Progress with Reform</a:t>
            </a:r>
          </a:p>
        </p:txBody>
      </p:sp>
    </p:spTree>
    <p:extLst>
      <p:ext uri="{BB962C8B-B14F-4D97-AF65-F5344CB8AC3E}">
        <p14:creationId xmlns:p14="http://schemas.microsoft.com/office/powerpoint/2010/main" val="11969176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9A15F25D-45E3-F9F9-1F6D-3928D2394FA5}"/>
              </a:ext>
            </a:extLst>
          </p:cNvPr>
          <p:cNvSpPr/>
          <p:nvPr/>
        </p:nvSpPr>
        <p:spPr>
          <a:xfrm>
            <a:off x="1482424" y="144836"/>
            <a:ext cx="2556144" cy="1645096"/>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dirty="0"/>
          </a:p>
        </p:txBody>
      </p:sp>
      <p:sp>
        <p:nvSpPr>
          <p:cNvPr id="8" name="Oval 7">
            <a:extLst>
              <a:ext uri="{FF2B5EF4-FFF2-40B4-BE49-F238E27FC236}">
                <a16:creationId xmlns:a16="http://schemas.microsoft.com/office/drawing/2014/main" id="{4988FE02-2489-E42C-335C-DE1DBA8246D8}"/>
              </a:ext>
            </a:extLst>
          </p:cNvPr>
          <p:cNvSpPr/>
          <p:nvPr/>
        </p:nvSpPr>
        <p:spPr>
          <a:xfrm>
            <a:off x="238263" y="2320889"/>
            <a:ext cx="2504178" cy="1088020"/>
          </a:xfrm>
          <a:prstGeom prst="ellipse">
            <a:avLst/>
          </a:prstGeom>
          <a:solidFill>
            <a:srgbClr val="00B0F0"/>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GB" sz="2000" b="1" dirty="0"/>
              <a:t>Qualifications</a:t>
            </a:r>
          </a:p>
          <a:p>
            <a:pPr algn="ctr"/>
            <a:r>
              <a:rPr lang="en-GB" sz="2000" b="1" dirty="0"/>
              <a:t>Scotland (QS)</a:t>
            </a:r>
          </a:p>
        </p:txBody>
      </p:sp>
      <p:sp>
        <p:nvSpPr>
          <p:cNvPr id="9" name="Oval 8">
            <a:extLst>
              <a:ext uri="{FF2B5EF4-FFF2-40B4-BE49-F238E27FC236}">
                <a16:creationId xmlns:a16="http://schemas.microsoft.com/office/drawing/2014/main" id="{0B6A424E-FCDA-9C0B-1B08-115FA137CDA7}"/>
              </a:ext>
            </a:extLst>
          </p:cNvPr>
          <p:cNvSpPr/>
          <p:nvPr/>
        </p:nvSpPr>
        <p:spPr>
          <a:xfrm>
            <a:off x="746083" y="4779133"/>
            <a:ext cx="4462525" cy="1874906"/>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dirty="0"/>
          </a:p>
        </p:txBody>
      </p:sp>
      <p:sp>
        <p:nvSpPr>
          <p:cNvPr id="10" name="TextBox 9">
            <a:extLst>
              <a:ext uri="{FF2B5EF4-FFF2-40B4-BE49-F238E27FC236}">
                <a16:creationId xmlns:a16="http://schemas.microsoft.com/office/drawing/2014/main" id="{2CA47F39-933A-A8AB-9E71-2ACEB638C505}"/>
              </a:ext>
            </a:extLst>
          </p:cNvPr>
          <p:cNvSpPr txBox="1"/>
          <p:nvPr/>
        </p:nvSpPr>
        <p:spPr>
          <a:xfrm>
            <a:off x="237215" y="203956"/>
            <a:ext cx="5046562" cy="1569660"/>
          </a:xfrm>
          <a:prstGeom prst="rect">
            <a:avLst/>
          </a:prstGeom>
          <a:noFill/>
        </p:spPr>
        <p:txBody>
          <a:bodyPr wrap="square" rtlCol="0">
            <a:spAutoFit/>
          </a:bodyPr>
          <a:lstStyle/>
          <a:p>
            <a:pPr algn="ctr"/>
            <a:r>
              <a:rPr lang="en-GB" sz="3200" b="1" dirty="0"/>
              <a:t>Scottish Govt. </a:t>
            </a:r>
          </a:p>
          <a:p>
            <a:pPr algn="ctr"/>
            <a:r>
              <a:rPr lang="en-GB" sz="3200" b="1" dirty="0"/>
              <a:t>+ Education</a:t>
            </a:r>
          </a:p>
          <a:p>
            <a:pPr algn="ctr"/>
            <a:r>
              <a:rPr lang="en-GB" sz="3200" b="1" dirty="0"/>
              <a:t>Policies</a:t>
            </a:r>
          </a:p>
        </p:txBody>
      </p:sp>
      <p:sp>
        <p:nvSpPr>
          <p:cNvPr id="11" name="TextBox 10">
            <a:extLst>
              <a:ext uri="{FF2B5EF4-FFF2-40B4-BE49-F238E27FC236}">
                <a16:creationId xmlns:a16="http://schemas.microsoft.com/office/drawing/2014/main" id="{820F0763-4348-AEEE-84B9-1AED27F4D67E}"/>
              </a:ext>
            </a:extLst>
          </p:cNvPr>
          <p:cNvSpPr txBox="1"/>
          <p:nvPr/>
        </p:nvSpPr>
        <p:spPr>
          <a:xfrm>
            <a:off x="457302" y="4924548"/>
            <a:ext cx="5046562" cy="1323439"/>
          </a:xfrm>
          <a:prstGeom prst="rect">
            <a:avLst/>
          </a:prstGeom>
          <a:noFill/>
        </p:spPr>
        <p:txBody>
          <a:bodyPr wrap="square" rtlCol="0">
            <a:spAutoFit/>
          </a:bodyPr>
          <a:lstStyle/>
          <a:p>
            <a:pPr algn="ctr"/>
            <a:r>
              <a:rPr lang="en-GB" sz="4000" b="1" dirty="0"/>
              <a:t>“Sharp end”</a:t>
            </a:r>
          </a:p>
          <a:p>
            <a:pPr algn="ctr"/>
            <a:r>
              <a:rPr lang="en-GB" sz="2000" b="1" dirty="0"/>
              <a:t>(schools; </a:t>
            </a:r>
          </a:p>
          <a:p>
            <a:pPr algn="ctr"/>
            <a:r>
              <a:rPr lang="en-GB" sz="2000" b="1" dirty="0"/>
              <a:t>practitioners; learners)</a:t>
            </a:r>
          </a:p>
        </p:txBody>
      </p:sp>
      <p:cxnSp>
        <p:nvCxnSpPr>
          <p:cNvPr id="3" name="Straight Connector 2">
            <a:extLst>
              <a:ext uri="{FF2B5EF4-FFF2-40B4-BE49-F238E27FC236}">
                <a16:creationId xmlns:a16="http://schemas.microsoft.com/office/drawing/2014/main" id="{0C326EAD-8AF7-6D01-61FB-787779E775E1}"/>
              </a:ext>
            </a:extLst>
          </p:cNvPr>
          <p:cNvCxnSpPr>
            <a:cxnSpLocks/>
          </p:cNvCxnSpPr>
          <p:nvPr/>
        </p:nvCxnSpPr>
        <p:spPr>
          <a:xfrm>
            <a:off x="544010" y="2195330"/>
            <a:ext cx="466459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050FCEAD-CA8E-4591-CFC3-BDFC2D6E08AC}"/>
              </a:ext>
            </a:extLst>
          </p:cNvPr>
          <p:cNvCxnSpPr>
            <a:cxnSpLocks/>
          </p:cNvCxnSpPr>
          <p:nvPr/>
        </p:nvCxnSpPr>
        <p:spPr>
          <a:xfrm>
            <a:off x="426334" y="4646452"/>
            <a:ext cx="4788063"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1F206472-254E-D85B-759B-62C2BEC5C6BB}"/>
              </a:ext>
            </a:extLst>
          </p:cNvPr>
          <p:cNvSpPr/>
          <p:nvPr/>
        </p:nvSpPr>
        <p:spPr>
          <a:xfrm>
            <a:off x="2879014" y="2244804"/>
            <a:ext cx="2504178" cy="1135573"/>
          </a:xfrm>
          <a:prstGeom prst="ellipse">
            <a:avLst/>
          </a:prstGeom>
          <a:solidFill>
            <a:srgbClr val="00B0F0"/>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dirty="0"/>
          </a:p>
        </p:txBody>
      </p:sp>
      <p:sp>
        <p:nvSpPr>
          <p:cNvPr id="6" name="TextBox 5">
            <a:extLst>
              <a:ext uri="{FF2B5EF4-FFF2-40B4-BE49-F238E27FC236}">
                <a16:creationId xmlns:a16="http://schemas.microsoft.com/office/drawing/2014/main" id="{7BA6F65F-DE25-9981-4130-751006A9646F}"/>
              </a:ext>
            </a:extLst>
          </p:cNvPr>
          <p:cNvSpPr txBox="1"/>
          <p:nvPr/>
        </p:nvSpPr>
        <p:spPr>
          <a:xfrm>
            <a:off x="-198693" y="2472296"/>
            <a:ext cx="8634713" cy="707886"/>
          </a:xfrm>
          <a:prstGeom prst="rect">
            <a:avLst/>
          </a:prstGeom>
          <a:noFill/>
        </p:spPr>
        <p:txBody>
          <a:bodyPr wrap="square" rtlCol="0">
            <a:spAutoFit/>
          </a:bodyPr>
          <a:lstStyle/>
          <a:p>
            <a:pPr algn="ctr"/>
            <a:r>
              <a:rPr lang="en-GB" sz="2000" b="1" dirty="0"/>
              <a:t>National Agency for </a:t>
            </a:r>
          </a:p>
          <a:p>
            <a:pPr algn="ctr"/>
            <a:r>
              <a:rPr lang="en-GB" sz="2000" b="1" dirty="0"/>
              <a:t>Scottish Education</a:t>
            </a:r>
          </a:p>
        </p:txBody>
      </p:sp>
      <p:sp>
        <p:nvSpPr>
          <p:cNvPr id="19" name="Oval 18">
            <a:extLst>
              <a:ext uri="{FF2B5EF4-FFF2-40B4-BE49-F238E27FC236}">
                <a16:creationId xmlns:a16="http://schemas.microsoft.com/office/drawing/2014/main" id="{9D327EB4-C12A-62FB-A550-DA97094D7433}"/>
              </a:ext>
            </a:extLst>
          </p:cNvPr>
          <p:cNvSpPr/>
          <p:nvPr/>
        </p:nvSpPr>
        <p:spPr>
          <a:xfrm>
            <a:off x="144633" y="3346199"/>
            <a:ext cx="451412" cy="393303"/>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Oval 26">
            <a:extLst>
              <a:ext uri="{FF2B5EF4-FFF2-40B4-BE49-F238E27FC236}">
                <a16:creationId xmlns:a16="http://schemas.microsoft.com/office/drawing/2014/main" id="{9EEF5E26-3F77-9530-A632-17AF1BA4EE2D}"/>
              </a:ext>
            </a:extLst>
          </p:cNvPr>
          <p:cNvSpPr/>
          <p:nvPr/>
        </p:nvSpPr>
        <p:spPr>
          <a:xfrm>
            <a:off x="3299177" y="3559490"/>
            <a:ext cx="1018179" cy="6696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TextBox 27">
            <a:extLst>
              <a:ext uri="{FF2B5EF4-FFF2-40B4-BE49-F238E27FC236}">
                <a16:creationId xmlns:a16="http://schemas.microsoft.com/office/drawing/2014/main" id="{57EC7058-458B-407E-DC22-CF6E00A3F219}"/>
              </a:ext>
            </a:extLst>
          </p:cNvPr>
          <p:cNvSpPr txBox="1"/>
          <p:nvPr/>
        </p:nvSpPr>
        <p:spPr>
          <a:xfrm>
            <a:off x="5424672" y="225288"/>
            <a:ext cx="6767328" cy="2308324"/>
          </a:xfrm>
          <a:prstGeom prst="rect">
            <a:avLst/>
          </a:prstGeom>
          <a:noFill/>
        </p:spPr>
        <p:txBody>
          <a:bodyPr wrap="square" rtlCol="0">
            <a:spAutoFit/>
          </a:bodyPr>
          <a:lstStyle/>
          <a:p>
            <a:pPr marL="285750" indent="-285750">
              <a:buFont typeface="Arial" panose="020B0604020202020204" pitchFamily="34" charset="0"/>
              <a:buChar char="•"/>
            </a:pPr>
            <a:r>
              <a:rPr lang="en-GB" sz="2400" dirty="0"/>
              <a:t>Greater integration of Govt. Directorates resulting in less policy and more policy coherence.</a:t>
            </a:r>
          </a:p>
          <a:p>
            <a:pPr marL="285750" indent="-285750">
              <a:buFont typeface="Arial" panose="020B0604020202020204" pitchFamily="34" charset="0"/>
              <a:buChar char="•"/>
            </a:pPr>
            <a:r>
              <a:rPr lang="en-GB" sz="2400" dirty="0"/>
              <a:t>Policy informed from “bottom up” expertise.</a:t>
            </a:r>
          </a:p>
          <a:p>
            <a:pPr marL="285750" indent="-285750">
              <a:buFont typeface="Arial" panose="020B0604020202020204" pitchFamily="34" charset="0"/>
              <a:buChar char="•"/>
            </a:pPr>
            <a:r>
              <a:rPr lang="en-GB" sz="2400" dirty="0"/>
              <a:t>Reduced politicisation of education.</a:t>
            </a:r>
          </a:p>
          <a:p>
            <a:pPr marL="285750" indent="-285750">
              <a:buFont typeface="Arial" panose="020B0604020202020204" pitchFamily="34" charset="0"/>
              <a:buChar char="•"/>
            </a:pPr>
            <a:r>
              <a:rPr lang="en-GB" sz="2400" dirty="0"/>
              <a:t>Ministers retain Strategic Policy responsibility.</a:t>
            </a:r>
          </a:p>
          <a:p>
            <a:endParaRPr lang="en-GB" sz="2400" dirty="0"/>
          </a:p>
        </p:txBody>
      </p:sp>
      <p:sp>
        <p:nvSpPr>
          <p:cNvPr id="29" name="TextBox 28">
            <a:extLst>
              <a:ext uri="{FF2B5EF4-FFF2-40B4-BE49-F238E27FC236}">
                <a16:creationId xmlns:a16="http://schemas.microsoft.com/office/drawing/2014/main" id="{595FE393-F59C-1AE4-06B9-EAD71F49D07F}"/>
              </a:ext>
            </a:extLst>
          </p:cNvPr>
          <p:cNvSpPr txBox="1">
            <a:spLocks noGrp="1" noRot="1" noMove="1" noResize="1" noEditPoints="1" noAdjustHandles="1" noChangeArrowheads="1" noChangeShapeType="1"/>
          </p:cNvSpPr>
          <p:nvPr/>
        </p:nvSpPr>
        <p:spPr>
          <a:xfrm>
            <a:off x="5424672" y="2274495"/>
            <a:ext cx="6767328" cy="8217634"/>
          </a:xfrm>
          <a:prstGeom prst="rect">
            <a:avLst/>
          </a:prstGeom>
          <a:noFill/>
        </p:spPr>
        <p:txBody>
          <a:bodyPr wrap="square" rtlCol="0">
            <a:spAutoFit/>
          </a:bodyPr>
          <a:lstStyle/>
          <a:p>
            <a:pPr marL="342900" indent="-342900">
              <a:buFont typeface="Arial" panose="020B0604020202020204" pitchFamily="34" charset="0"/>
              <a:buChar char="•"/>
            </a:pPr>
            <a:r>
              <a:rPr lang="en-GB" sz="2400" dirty="0"/>
              <a:t>New National Agency for Scottish Education – “facilitates” support at local/regional levels. </a:t>
            </a:r>
          </a:p>
          <a:p>
            <a:pPr marL="285750" indent="-285750">
              <a:buFont typeface="Arial" panose="020B0604020202020204" pitchFamily="34" charset="0"/>
              <a:buChar char="•"/>
            </a:pPr>
            <a:r>
              <a:rPr lang="en-GB" sz="2400" dirty="0"/>
              <a:t>New Examination + Awarding body (QS) focused on awarding and certification only.</a:t>
            </a:r>
          </a:p>
          <a:p>
            <a:pPr marL="285750" indent="-285750">
              <a:buFont typeface="Arial" panose="020B0604020202020204" pitchFamily="34" charset="0"/>
              <a:buChar char="•"/>
            </a:pPr>
            <a:r>
              <a:rPr lang="en-GB" sz="2400" dirty="0"/>
              <a:t>Independent Inspectorate</a:t>
            </a:r>
          </a:p>
          <a:p>
            <a:pPr marL="285750" indent="-285750">
              <a:buFont typeface="Arial" panose="020B0604020202020204" pitchFamily="34" charset="0"/>
              <a:buChar char="•"/>
            </a:pPr>
            <a:r>
              <a:rPr lang="en-GB" sz="2400" dirty="0"/>
              <a:t>National Agency accesses “think tanks”+ research. </a:t>
            </a:r>
          </a:p>
          <a:p>
            <a:endParaRPr lang="en-GB" sz="2400" dirty="0"/>
          </a:p>
          <a:p>
            <a:pPr marL="285750" indent="-285750">
              <a:buFont typeface="Arial" panose="020B0604020202020204" pitchFamily="34" charset="0"/>
              <a:buChar char="•"/>
            </a:pPr>
            <a:r>
              <a:rPr lang="en-GB" sz="2400" dirty="0"/>
              <a:t>Increased expert practitioner and learner voice informing policy and change on ongoing basis.</a:t>
            </a:r>
          </a:p>
          <a:p>
            <a:pPr marL="285750" indent="-285750">
              <a:buFont typeface="Arial" panose="020B0604020202020204" pitchFamily="34" charset="0"/>
              <a:buChar char="•"/>
            </a:pPr>
            <a:r>
              <a:rPr lang="en-GB" sz="2400" dirty="0"/>
              <a:t>Increased local/regional collaboration for support.</a:t>
            </a:r>
          </a:p>
          <a:p>
            <a:pPr marL="285750" indent="-285750">
              <a:buFont typeface="Arial" panose="020B0604020202020204" pitchFamily="34" charset="0"/>
              <a:buChar char="•"/>
            </a:pPr>
            <a:r>
              <a:rPr lang="en-GB" sz="2400" dirty="0"/>
              <a:t>Digital profile to recognise wider achievement?</a:t>
            </a:r>
          </a:p>
          <a:p>
            <a:pPr marL="285750" indent="-285750">
              <a:buFont typeface="Arial" panose="020B0604020202020204" pitchFamily="34" charset="0"/>
              <a:buChar char="•"/>
            </a:pPr>
            <a:r>
              <a:rPr lang="en-GB" sz="2400" dirty="0"/>
              <a:t>Redistribution of resource to local levels.</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endParaRPr lang="en-GB" sz="2400" dirty="0"/>
          </a:p>
        </p:txBody>
      </p:sp>
      <p:cxnSp>
        <p:nvCxnSpPr>
          <p:cNvPr id="30" name="Straight Connector 29">
            <a:extLst>
              <a:ext uri="{FF2B5EF4-FFF2-40B4-BE49-F238E27FC236}">
                <a16:creationId xmlns:a16="http://schemas.microsoft.com/office/drawing/2014/main" id="{814C6BCA-9F59-362F-E584-A8E8BDFC7466}"/>
              </a:ext>
            </a:extLst>
          </p:cNvPr>
          <p:cNvCxnSpPr>
            <a:cxnSpLocks/>
          </p:cNvCxnSpPr>
          <p:nvPr/>
        </p:nvCxnSpPr>
        <p:spPr>
          <a:xfrm>
            <a:off x="6096000" y="2170250"/>
            <a:ext cx="466459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1A9444C-6BCA-0723-642B-7D46FAD7522C}"/>
              </a:ext>
            </a:extLst>
          </p:cNvPr>
          <p:cNvCxnSpPr>
            <a:cxnSpLocks/>
          </p:cNvCxnSpPr>
          <p:nvPr/>
        </p:nvCxnSpPr>
        <p:spPr>
          <a:xfrm>
            <a:off x="6096000" y="4563284"/>
            <a:ext cx="4788063" cy="0"/>
          </a:xfrm>
          <a:prstGeom prst="line">
            <a:avLst/>
          </a:prstGeom>
        </p:spPr>
        <p:style>
          <a:lnRef idx="1">
            <a:schemeClr val="accent1"/>
          </a:lnRef>
          <a:fillRef idx="0">
            <a:schemeClr val="accent1"/>
          </a:fillRef>
          <a:effectRef idx="0">
            <a:schemeClr val="accent1"/>
          </a:effectRef>
          <a:fontRef idx="minor">
            <a:schemeClr val="tx1"/>
          </a:fontRef>
        </p:style>
      </p:cxnSp>
      <p:sp>
        <p:nvSpPr>
          <p:cNvPr id="33" name="Arrow: Down 32">
            <a:extLst>
              <a:ext uri="{FF2B5EF4-FFF2-40B4-BE49-F238E27FC236}">
                <a16:creationId xmlns:a16="http://schemas.microsoft.com/office/drawing/2014/main" id="{7C0019C8-57BF-1249-AC0B-0566F4EC63D6}"/>
              </a:ext>
            </a:extLst>
          </p:cNvPr>
          <p:cNvSpPr/>
          <p:nvPr/>
        </p:nvSpPr>
        <p:spPr>
          <a:xfrm>
            <a:off x="4439857" y="3402766"/>
            <a:ext cx="253558" cy="159091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Arrow: Down 33">
            <a:extLst>
              <a:ext uri="{FF2B5EF4-FFF2-40B4-BE49-F238E27FC236}">
                <a16:creationId xmlns:a16="http://schemas.microsoft.com/office/drawing/2014/main" id="{FD8A8253-D1A3-2D60-57D1-47C7B36F32D5}"/>
              </a:ext>
            </a:extLst>
          </p:cNvPr>
          <p:cNvSpPr/>
          <p:nvPr/>
        </p:nvSpPr>
        <p:spPr>
          <a:xfrm rot="10800000">
            <a:off x="3138552" y="4324366"/>
            <a:ext cx="267945" cy="6622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Arrow: Down 35">
            <a:extLst>
              <a:ext uri="{FF2B5EF4-FFF2-40B4-BE49-F238E27FC236}">
                <a16:creationId xmlns:a16="http://schemas.microsoft.com/office/drawing/2014/main" id="{3597466B-C309-E4B9-0EC6-D5BD82F74F98}"/>
              </a:ext>
            </a:extLst>
          </p:cNvPr>
          <p:cNvSpPr/>
          <p:nvPr/>
        </p:nvSpPr>
        <p:spPr>
          <a:xfrm>
            <a:off x="518376" y="881433"/>
            <a:ext cx="202073" cy="14373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Oval 11">
            <a:extLst>
              <a:ext uri="{FF2B5EF4-FFF2-40B4-BE49-F238E27FC236}">
                <a16:creationId xmlns:a16="http://schemas.microsoft.com/office/drawing/2014/main" id="{6F272B2F-4F7D-8ED7-A84F-12B3BC067ED2}"/>
              </a:ext>
            </a:extLst>
          </p:cNvPr>
          <p:cNvSpPr/>
          <p:nvPr/>
        </p:nvSpPr>
        <p:spPr>
          <a:xfrm>
            <a:off x="4714434" y="3932620"/>
            <a:ext cx="451412" cy="393303"/>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Box 13">
            <a:extLst>
              <a:ext uri="{FF2B5EF4-FFF2-40B4-BE49-F238E27FC236}">
                <a16:creationId xmlns:a16="http://schemas.microsoft.com/office/drawing/2014/main" id="{C50CF6C8-05C8-F236-E580-46642B201A9A}"/>
              </a:ext>
            </a:extLst>
          </p:cNvPr>
          <p:cNvSpPr txBox="1"/>
          <p:nvPr/>
        </p:nvSpPr>
        <p:spPr>
          <a:xfrm>
            <a:off x="3524884" y="3698824"/>
            <a:ext cx="593780" cy="369332"/>
          </a:xfrm>
          <a:prstGeom prst="rect">
            <a:avLst/>
          </a:prstGeom>
          <a:noFill/>
        </p:spPr>
        <p:txBody>
          <a:bodyPr wrap="square" rtlCol="0">
            <a:spAutoFit/>
          </a:bodyPr>
          <a:lstStyle/>
          <a:p>
            <a:r>
              <a:rPr lang="en-GB" b="1" dirty="0"/>
              <a:t>HMI</a:t>
            </a:r>
          </a:p>
        </p:txBody>
      </p:sp>
      <p:sp>
        <p:nvSpPr>
          <p:cNvPr id="15" name="Arrow: Down 14">
            <a:extLst>
              <a:ext uri="{FF2B5EF4-FFF2-40B4-BE49-F238E27FC236}">
                <a16:creationId xmlns:a16="http://schemas.microsoft.com/office/drawing/2014/main" id="{F269B8C6-6705-B98F-7CA8-7E611C4FE501}"/>
              </a:ext>
            </a:extLst>
          </p:cNvPr>
          <p:cNvSpPr/>
          <p:nvPr/>
        </p:nvSpPr>
        <p:spPr>
          <a:xfrm rot="10800000">
            <a:off x="2847579" y="1950866"/>
            <a:ext cx="206411" cy="133249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Arrow: Down 23">
            <a:extLst>
              <a:ext uri="{FF2B5EF4-FFF2-40B4-BE49-F238E27FC236}">
                <a16:creationId xmlns:a16="http://schemas.microsoft.com/office/drawing/2014/main" id="{1295D304-42FB-FA14-85AE-AE1BBA92F686}"/>
              </a:ext>
            </a:extLst>
          </p:cNvPr>
          <p:cNvSpPr/>
          <p:nvPr/>
        </p:nvSpPr>
        <p:spPr>
          <a:xfrm rot="10800000">
            <a:off x="1206178" y="4807017"/>
            <a:ext cx="202072" cy="87447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Arrow: Down 37">
            <a:extLst>
              <a:ext uri="{FF2B5EF4-FFF2-40B4-BE49-F238E27FC236}">
                <a16:creationId xmlns:a16="http://schemas.microsoft.com/office/drawing/2014/main" id="{B698D359-E644-CF0E-632D-56862F4575A7}"/>
              </a:ext>
            </a:extLst>
          </p:cNvPr>
          <p:cNvSpPr/>
          <p:nvPr/>
        </p:nvSpPr>
        <p:spPr>
          <a:xfrm rot="10800000">
            <a:off x="4138294" y="1612823"/>
            <a:ext cx="202073" cy="58218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Arrow: Down 38">
            <a:extLst>
              <a:ext uri="{FF2B5EF4-FFF2-40B4-BE49-F238E27FC236}">
                <a16:creationId xmlns:a16="http://schemas.microsoft.com/office/drawing/2014/main" id="{AF3B2F3E-534C-3AE2-AC01-799695AD3E36}"/>
              </a:ext>
            </a:extLst>
          </p:cNvPr>
          <p:cNvSpPr/>
          <p:nvPr/>
        </p:nvSpPr>
        <p:spPr>
          <a:xfrm>
            <a:off x="457302" y="4442339"/>
            <a:ext cx="288781" cy="11133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Oval 1">
            <a:extLst>
              <a:ext uri="{FF2B5EF4-FFF2-40B4-BE49-F238E27FC236}">
                <a16:creationId xmlns:a16="http://schemas.microsoft.com/office/drawing/2014/main" id="{6C304D56-0FCF-C875-2122-D5D876BF24DC}"/>
              </a:ext>
            </a:extLst>
          </p:cNvPr>
          <p:cNvSpPr/>
          <p:nvPr/>
        </p:nvSpPr>
        <p:spPr>
          <a:xfrm>
            <a:off x="548550" y="3524952"/>
            <a:ext cx="2504178" cy="1247979"/>
          </a:xfrm>
          <a:prstGeom prst="ellipse">
            <a:avLst/>
          </a:prstGeom>
          <a:solidFill>
            <a:srgbClr val="FFFF00"/>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GB" sz="2000" b="1" dirty="0"/>
              <a:t>Local</a:t>
            </a:r>
          </a:p>
          <a:p>
            <a:pPr algn="ctr"/>
            <a:r>
              <a:rPr lang="en-GB" sz="2000" b="1" dirty="0"/>
              <a:t>Authorities</a:t>
            </a:r>
          </a:p>
        </p:txBody>
      </p:sp>
      <p:sp>
        <p:nvSpPr>
          <p:cNvPr id="13" name="Arrow: Down 12">
            <a:extLst>
              <a:ext uri="{FF2B5EF4-FFF2-40B4-BE49-F238E27FC236}">
                <a16:creationId xmlns:a16="http://schemas.microsoft.com/office/drawing/2014/main" id="{D38EC6E6-39FB-ACAB-1307-FDC5C6950660}"/>
              </a:ext>
            </a:extLst>
          </p:cNvPr>
          <p:cNvSpPr/>
          <p:nvPr/>
        </p:nvSpPr>
        <p:spPr>
          <a:xfrm>
            <a:off x="2158680" y="4609770"/>
            <a:ext cx="206411" cy="34331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7445858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196083" y="172016"/>
            <a:ext cx="11203437" cy="6576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solidFill>
                  <a:srgbClr val="44546A"/>
                </a:solidFill>
                <a:latin typeface="Century Gothic" panose="020B0502020202020204" pitchFamily="34" charset="0"/>
              </a:rPr>
              <a:t>Education Reform – Continuous Improvement Context</a:t>
            </a:r>
          </a:p>
        </p:txBody>
      </p:sp>
      <p:sp>
        <p:nvSpPr>
          <p:cNvPr id="10" name="Rectangle 9">
            <a:extLst>
              <a:ext uri="{FF2B5EF4-FFF2-40B4-BE49-F238E27FC236}">
                <a16:creationId xmlns:a16="http://schemas.microsoft.com/office/drawing/2014/main" id="{13F52DCC-5691-49E9-A7AF-FDC4E8244612}"/>
              </a:ext>
            </a:extLst>
          </p:cNvPr>
          <p:cNvSpPr/>
          <p:nvPr/>
        </p:nvSpPr>
        <p:spPr>
          <a:xfrm>
            <a:off x="11540067" y="0"/>
            <a:ext cx="651933" cy="6858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 name="Group 2"/>
          <p:cNvGrpSpPr/>
          <p:nvPr/>
        </p:nvGrpSpPr>
        <p:grpSpPr>
          <a:xfrm>
            <a:off x="148498" y="3093674"/>
            <a:ext cx="11298606" cy="3672276"/>
            <a:chOff x="144853" y="3529563"/>
            <a:chExt cx="12082106" cy="3772011"/>
          </a:xfrm>
        </p:grpSpPr>
        <p:sp>
          <p:nvSpPr>
            <p:cNvPr id="6" name="Rounded Rectangle 5"/>
            <p:cNvSpPr/>
            <p:nvPr/>
          </p:nvSpPr>
          <p:spPr>
            <a:xfrm>
              <a:off x="7034753" y="3529563"/>
              <a:ext cx="1778486" cy="257934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ounded Rectangle 6"/>
            <p:cNvSpPr/>
            <p:nvPr/>
          </p:nvSpPr>
          <p:spPr>
            <a:xfrm>
              <a:off x="246624" y="3565343"/>
              <a:ext cx="1714420" cy="2581642"/>
            </a:xfrm>
            <a:prstGeom prst="roundRect">
              <a:avLst/>
            </a:prstGeom>
            <a:solidFill>
              <a:schemeClr val="accent3">
                <a:lumMod val="40000"/>
                <a:lumOff val="6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tx2"/>
                </a:solidFill>
              </a:endParaRPr>
            </a:p>
            <a:p>
              <a:pPr algn="ctr"/>
              <a:endParaRPr lang="en-GB" b="1" dirty="0">
                <a:solidFill>
                  <a:schemeClr val="tx2"/>
                </a:solidFill>
              </a:endParaRPr>
            </a:p>
            <a:p>
              <a:pPr algn="ctr"/>
              <a:endParaRPr lang="en-GB" b="1" dirty="0">
                <a:solidFill>
                  <a:schemeClr val="tx2"/>
                </a:solidFill>
              </a:endParaRPr>
            </a:p>
            <a:p>
              <a:pPr algn="ctr"/>
              <a:endParaRPr lang="en-GB" sz="1400" b="1" dirty="0">
                <a:solidFill>
                  <a:schemeClr val="tx1"/>
                </a:solidFill>
              </a:endParaRPr>
            </a:p>
            <a:p>
              <a:pPr algn="ctr"/>
              <a:endParaRPr lang="en-GB" sz="1400" b="1" dirty="0">
                <a:solidFill>
                  <a:schemeClr val="tx1"/>
                </a:solidFill>
              </a:endParaRPr>
            </a:p>
            <a:p>
              <a:pPr algn="ctr"/>
              <a:endParaRPr lang="en-GB" sz="1400" b="1" dirty="0">
                <a:solidFill>
                  <a:schemeClr val="tx1"/>
                </a:solidFill>
              </a:endParaRPr>
            </a:p>
            <a:p>
              <a:pPr algn="ctr"/>
              <a:endParaRPr lang="en-GB" sz="1400" b="1" dirty="0">
                <a:solidFill>
                  <a:schemeClr val="tx1"/>
                </a:solidFill>
              </a:endParaRPr>
            </a:p>
            <a:p>
              <a:pPr algn="ctr"/>
              <a:r>
                <a:rPr lang="en-GB" sz="1400" b="1" dirty="0">
                  <a:solidFill>
                    <a:schemeClr val="tx1"/>
                  </a:solidFill>
                </a:rPr>
                <a:t>NSET SKILLED</a:t>
              </a:r>
            </a:p>
            <a:p>
              <a:pPr algn="ctr"/>
              <a:r>
                <a:rPr lang="en-GB" sz="1400" b="1" dirty="0">
                  <a:solidFill>
                    <a:schemeClr val="tx1"/>
                  </a:solidFill>
                </a:rPr>
                <a:t>WORKFORCE DELIVERY PLAN </a:t>
              </a:r>
            </a:p>
            <a:p>
              <a:pPr algn="ctr"/>
              <a:r>
                <a:rPr lang="en-GB" sz="1600" dirty="0">
                  <a:solidFill>
                    <a:schemeClr val="tx1"/>
                  </a:solidFill>
                </a:rPr>
                <a:t>National Strategy for Economic Transformation</a:t>
              </a:r>
            </a:p>
            <a:p>
              <a:pPr algn="ctr"/>
              <a:endParaRPr lang="en-GB" sz="1600" dirty="0">
                <a:solidFill>
                  <a:schemeClr val="tx1"/>
                </a:solidFill>
              </a:endParaRPr>
            </a:p>
            <a:p>
              <a:pPr algn="ctr"/>
              <a:r>
                <a:rPr lang="en-GB" sz="1600" dirty="0">
                  <a:solidFill>
                    <a:schemeClr val="tx1"/>
                  </a:solidFill>
                </a:rPr>
                <a:t>Published October 2022</a:t>
              </a:r>
            </a:p>
            <a:p>
              <a:pPr algn="ctr"/>
              <a:endParaRPr lang="en-GB" b="1" dirty="0">
                <a:solidFill>
                  <a:schemeClr val="tx2"/>
                </a:solidFill>
              </a:endParaRPr>
            </a:p>
            <a:p>
              <a:pPr algn="ctr"/>
              <a:endParaRPr lang="en-GB" b="1" dirty="0">
                <a:solidFill>
                  <a:schemeClr val="tx2"/>
                </a:solidFill>
              </a:endParaRPr>
            </a:p>
            <a:p>
              <a:pPr algn="ctr"/>
              <a:endParaRPr lang="en-GB" b="1" dirty="0">
                <a:solidFill>
                  <a:schemeClr val="tx2"/>
                </a:solidFill>
              </a:endParaRPr>
            </a:p>
            <a:p>
              <a:pPr algn="ctr"/>
              <a:endParaRPr lang="en-GB" b="1" dirty="0">
                <a:solidFill>
                  <a:schemeClr val="tx2"/>
                </a:solidFill>
              </a:endParaRPr>
            </a:p>
            <a:p>
              <a:pPr algn="ctr"/>
              <a:endParaRPr lang="en-GB" b="1" dirty="0">
                <a:solidFill>
                  <a:schemeClr val="tx2"/>
                </a:solidFill>
              </a:endParaRPr>
            </a:p>
            <a:p>
              <a:pPr algn="ctr"/>
              <a:r>
                <a:rPr lang="en-GB" b="1" dirty="0">
                  <a:solidFill>
                    <a:schemeClr val="tx2"/>
                  </a:solidFill>
                </a:rPr>
                <a:t> </a:t>
              </a:r>
            </a:p>
          </p:txBody>
        </p:sp>
        <p:sp>
          <p:nvSpPr>
            <p:cNvPr id="17" name="Rounded Rectangle 16"/>
            <p:cNvSpPr/>
            <p:nvPr/>
          </p:nvSpPr>
          <p:spPr>
            <a:xfrm>
              <a:off x="2010621" y="3579976"/>
              <a:ext cx="1686031" cy="2555326"/>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extBox 17"/>
            <p:cNvSpPr txBox="1"/>
            <p:nvPr/>
          </p:nvSpPr>
          <p:spPr>
            <a:xfrm>
              <a:off x="1912593" y="3593848"/>
              <a:ext cx="1846183" cy="2371016"/>
            </a:xfrm>
            <a:prstGeom prst="rect">
              <a:avLst/>
            </a:prstGeom>
            <a:noFill/>
          </p:spPr>
          <p:txBody>
            <a:bodyPr wrap="square" rtlCol="0">
              <a:spAutoFit/>
            </a:bodyPr>
            <a:lstStyle/>
            <a:p>
              <a:pPr algn="ctr"/>
              <a:r>
                <a:rPr lang="en-GB" sz="1400" b="1" dirty="0"/>
                <a:t>NEW BODIES</a:t>
              </a:r>
            </a:p>
            <a:p>
              <a:pPr algn="ctr"/>
              <a:endParaRPr lang="en-GB" sz="1400" b="1" dirty="0"/>
            </a:p>
            <a:p>
              <a:pPr algn="ctr"/>
              <a:r>
                <a:rPr lang="en-GB" sz="1400" dirty="0"/>
                <a:t>Implementation of Muir Review Establishment of 3 new Education Bodies</a:t>
              </a:r>
            </a:p>
            <a:p>
              <a:pPr algn="ctr"/>
              <a:endParaRPr lang="en-GB" sz="1400" dirty="0"/>
            </a:p>
            <a:p>
              <a:pPr algn="ctr"/>
              <a:r>
                <a:rPr lang="en-GB" sz="1400" dirty="0"/>
                <a:t>Strategic TOMs 2023 </a:t>
              </a:r>
            </a:p>
            <a:p>
              <a:pPr algn="ctr"/>
              <a:endParaRPr lang="en-GB" b="1" dirty="0"/>
            </a:p>
          </p:txBody>
        </p:sp>
        <p:sp>
          <p:nvSpPr>
            <p:cNvPr id="19" name="Rounded Rectangle 18"/>
            <p:cNvSpPr/>
            <p:nvPr/>
          </p:nvSpPr>
          <p:spPr>
            <a:xfrm>
              <a:off x="3770975" y="3557249"/>
              <a:ext cx="1492158" cy="2555326"/>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extBox 19"/>
            <p:cNvSpPr txBox="1"/>
            <p:nvPr/>
          </p:nvSpPr>
          <p:spPr>
            <a:xfrm>
              <a:off x="3737372" y="3655315"/>
              <a:ext cx="1494230" cy="2054881"/>
            </a:xfrm>
            <a:prstGeom prst="rect">
              <a:avLst/>
            </a:prstGeom>
            <a:noFill/>
          </p:spPr>
          <p:txBody>
            <a:bodyPr wrap="square" lIns="91440" tIns="45720" rIns="91440" bIns="45720" rtlCol="0" anchor="t">
              <a:spAutoFit/>
            </a:bodyPr>
            <a:lstStyle/>
            <a:p>
              <a:pPr algn="ctr"/>
              <a:r>
                <a:rPr lang="en-GB" sz="1400" b="1" dirty="0"/>
                <a:t>VISION FOR EDUCATION</a:t>
              </a:r>
            </a:p>
            <a:p>
              <a:pPr algn="ctr"/>
              <a:endParaRPr lang="en-GB" sz="1600" dirty="0"/>
            </a:p>
            <a:p>
              <a:pPr algn="ctr"/>
              <a:r>
                <a:rPr lang="en-GB" sz="1600" dirty="0"/>
                <a:t>National Discussion</a:t>
              </a:r>
              <a:endParaRPr lang="en-GB" sz="1600" dirty="0">
                <a:cs typeface="Calibri"/>
              </a:endParaRPr>
            </a:p>
            <a:p>
              <a:pPr algn="ctr"/>
              <a:endParaRPr lang="en-GB" sz="1600" dirty="0"/>
            </a:p>
            <a:p>
              <a:pPr algn="ctr"/>
              <a:r>
                <a:rPr lang="en-GB" sz="1600" dirty="0"/>
                <a:t>Outputs in Spring 2023</a:t>
              </a:r>
              <a:endParaRPr lang="en-GB" sz="1600" dirty="0">
                <a:cs typeface="Calibri"/>
              </a:endParaRPr>
            </a:p>
          </p:txBody>
        </p:sp>
        <p:sp>
          <p:nvSpPr>
            <p:cNvPr id="21" name="Rounded Rectangle 20"/>
            <p:cNvSpPr/>
            <p:nvPr/>
          </p:nvSpPr>
          <p:spPr>
            <a:xfrm>
              <a:off x="5324989" y="3544283"/>
              <a:ext cx="1632069" cy="2568292"/>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TextBox 21"/>
            <p:cNvSpPr txBox="1"/>
            <p:nvPr/>
          </p:nvSpPr>
          <p:spPr>
            <a:xfrm>
              <a:off x="5356521" y="3671121"/>
              <a:ext cx="1621604" cy="2276174"/>
            </a:xfrm>
            <a:prstGeom prst="rect">
              <a:avLst/>
            </a:prstGeom>
            <a:noFill/>
          </p:spPr>
          <p:txBody>
            <a:bodyPr wrap="square" rtlCol="0">
              <a:spAutoFit/>
            </a:bodyPr>
            <a:lstStyle/>
            <a:p>
              <a:pPr algn="ctr"/>
              <a:r>
                <a:rPr lang="en-GB" sz="1400" b="1" dirty="0"/>
                <a:t>SKILLS DELIVERY LANDSCAPE REVIEW</a:t>
              </a:r>
            </a:p>
            <a:p>
              <a:pPr algn="ctr"/>
              <a:endParaRPr lang="en-GB" sz="1600" dirty="0"/>
            </a:p>
            <a:p>
              <a:pPr algn="ctr"/>
              <a:r>
                <a:rPr lang="en-GB" sz="1600" dirty="0"/>
                <a:t>Led by James Withers</a:t>
              </a:r>
            </a:p>
            <a:p>
              <a:pPr algn="ctr"/>
              <a:endParaRPr lang="en-GB" sz="1600" dirty="0"/>
            </a:p>
            <a:p>
              <a:pPr algn="ctr"/>
              <a:r>
                <a:rPr lang="en-GB" sz="1600" dirty="0"/>
                <a:t>Reporting </a:t>
              </a:r>
            </a:p>
            <a:p>
              <a:pPr algn="ctr"/>
              <a:r>
                <a:rPr lang="en-GB" sz="1600" dirty="0"/>
                <a:t>Spring 2023</a:t>
              </a:r>
            </a:p>
          </p:txBody>
        </p:sp>
        <p:sp>
          <p:nvSpPr>
            <p:cNvPr id="23" name="Rounded Rectangle 22"/>
            <p:cNvSpPr/>
            <p:nvPr/>
          </p:nvSpPr>
          <p:spPr>
            <a:xfrm>
              <a:off x="8904466" y="3541445"/>
              <a:ext cx="1735050" cy="2548004"/>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TextBox 23"/>
            <p:cNvSpPr txBox="1"/>
            <p:nvPr/>
          </p:nvSpPr>
          <p:spPr>
            <a:xfrm>
              <a:off x="8898765" y="3629328"/>
              <a:ext cx="1641342" cy="2402628"/>
            </a:xfrm>
            <a:prstGeom prst="rect">
              <a:avLst/>
            </a:prstGeom>
            <a:noFill/>
          </p:spPr>
          <p:txBody>
            <a:bodyPr wrap="square" rtlCol="0">
              <a:spAutoFit/>
            </a:bodyPr>
            <a:lstStyle/>
            <a:p>
              <a:pPr algn="ctr"/>
              <a:r>
                <a:rPr lang="en-GB" sz="1400" b="1" dirty="0"/>
                <a:t>PURPOSE </a:t>
              </a:r>
            </a:p>
            <a:p>
              <a:pPr algn="ctr"/>
              <a:r>
                <a:rPr lang="en-GB" sz="1400" b="1" dirty="0"/>
                <a:t>AND </a:t>
              </a:r>
            </a:p>
            <a:p>
              <a:pPr algn="ctr"/>
              <a:r>
                <a:rPr lang="en-GB" sz="1400" b="1" dirty="0"/>
                <a:t>PRINCIPLES</a:t>
              </a:r>
            </a:p>
            <a:p>
              <a:pPr algn="ctr"/>
              <a:r>
                <a:rPr lang="en-GB" sz="1400" b="1" dirty="0"/>
                <a:t>POST SCHOOL EDUCATION, RESEARCH &amp; SKILLS</a:t>
              </a:r>
            </a:p>
            <a:p>
              <a:pPr algn="ctr"/>
              <a:endParaRPr lang="en-GB" sz="1600" dirty="0"/>
            </a:p>
            <a:p>
              <a:pPr algn="ctr"/>
              <a:r>
                <a:rPr lang="en-GB" sz="1600" dirty="0"/>
                <a:t>Spring </a:t>
              </a:r>
            </a:p>
            <a:p>
              <a:pPr algn="ctr"/>
              <a:r>
                <a:rPr lang="en-GB" sz="1600" dirty="0"/>
                <a:t>2023</a:t>
              </a:r>
            </a:p>
          </p:txBody>
        </p:sp>
        <p:sp>
          <p:nvSpPr>
            <p:cNvPr id="25" name="Left-Right Arrow 24"/>
            <p:cNvSpPr/>
            <p:nvPr/>
          </p:nvSpPr>
          <p:spPr>
            <a:xfrm>
              <a:off x="144853" y="6212861"/>
              <a:ext cx="12082106" cy="1088713"/>
            </a:xfrm>
            <a:prstGeom prst="leftRightArrow">
              <a:avLst/>
            </a:prstGeom>
            <a:solidFill>
              <a:srgbClr val="44546A"/>
            </a:solidFill>
            <a:ln>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DETAILED AND TARGETED CONSULTATION, DISCUSSION AND CO-DEVELOPMENT ACROSS RELATED STRANDS OF ACTIVITY - MAY 2022 – MAY 2023</a:t>
              </a:r>
            </a:p>
          </p:txBody>
        </p:sp>
        <p:sp>
          <p:nvSpPr>
            <p:cNvPr id="27" name="TextBox 26"/>
            <p:cNvSpPr txBox="1"/>
            <p:nvPr/>
          </p:nvSpPr>
          <p:spPr>
            <a:xfrm>
              <a:off x="7053817" y="3629698"/>
              <a:ext cx="1786993" cy="2497469"/>
            </a:xfrm>
            <a:prstGeom prst="rect">
              <a:avLst/>
            </a:prstGeom>
            <a:noFill/>
          </p:spPr>
          <p:txBody>
            <a:bodyPr wrap="square" rtlCol="0">
              <a:spAutoFit/>
            </a:bodyPr>
            <a:lstStyle/>
            <a:p>
              <a:pPr algn="ctr"/>
              <a:r>
                <a:rPr lang="en-GB" sz="1400" b="1" dirty="0"/>
                <a:t>INDEPENDENT REVIEW OF QUALIFICATIONS &amp; ASSESSMENT</a:t>
              </a:r>
            </a:p>
            <a:p>
              <a:pPr algn="ctr"/>
              <a:endParaRPr lang="en-GB" sz="1600" dirty="0"/>
            </a:p>
            <a:p>
              <a:pPr algn="ctr"/>
              <a:r>
                <a:rPr lang="en-GB" sz="1600" dirty="0"/>
                <a:t>Facilitated by Professor Louise Hayward</a:t>
              </a:r>
            </a:p>
            <a:p>
              <a:pPr algn="ctr"/>
              <a:r>
                <a:rPr lang="en-GB" sz="1600" dirty="0"/>
                <a:t>Reporting </a:t>
              </a:r>
            </a:p>
            <a:p>
              <a:pPr algn="ctr"/>
              <a:r>
                <a:rPr lang="en-GB" sz="1600" dirty="0"/>
                <a:t>May 2023</a:t>
              </a:r>
            </a:p>
          </p:txBody>
        </p:sp>
      </p:grpSp>
      <p:grpSp>
        <p:nvGrpSpPr>
          <p:cNvPr id="28" name="Group 27"/>
          <p:cNvGrpSpPr/>
          <p:nvPr/>
        </p:nvGrpSpPr>
        <p:grpSpPr>
          <a:xfrm>
            <a:off x="266738" y="996880"/>
            <a:ext cx="11063983" cy="1849819"/>
            <a:chOff x="353825" y="970753"/>
            <a:chExt cx="11063983" cy="1849819"/>
          </a:xfrm>
        </p:grpSpPr>
        <p:sp>
          <p:nvSpPr>
            <p:cNvPr id="8" name="TextBox 7"/>
            <p:cNvSpPr txBox="1"/>
            <p:nvPr/>
          </p:nvSpPr>
          <p:spPr>
            <a:xfrm>
              <a:off x="2368720" y="970753"/>
              <a:ext cx="9049088" cy="584775"/>
            </a:xfrm>
            <a:prstGeom prst="rect">
              <a:avLst/>
            </a:prstGeom>
            <a:solidFill>
              <a:srgbClr val="44546A"/>
            </a:solidFill>
            <a:ln w="38100">
              <a:solidFill>
                <a:schemeClr val="bg1"/>
              </a:solidFill>
            </a:ln>
          </p:spPr>
          <p:txBody>
            <a:bodyPr wrap="square" rtlCol="0">
              <a:spAutoFit/>
            </a:bodyPr>
            <a:lstStyle/>
            <a:p>
              <a:pPr algn="ctr"/>
              <a:r>
                <a:rPr lang="en-GB" sz="1600" b="1" dirty="0">
                  <a:solidFill>
                    <a:schemeClr val="bg1"/>
                  </a:solidFill>
                </a:rPr>
                <a:t>COMMON HIGH LEVEL NARRATIVE ON THE VALUE AND PURPOSE OF LEARNING AND SKILLS DEVELOPMENT THROUGHOUT LIFE (NPF, UNCRC, NSET)</a:t>
              </a:r>
            </a:p>
          </p:txBody>
        </p:sp>
        <p:sp>
          <p:nvSpPr>
            <p:cNvPr id="12" name="TextBox 11"/>
            <p:cNvSpPr txBox="1"/>
            <p:nvPr/>
          </p:nvSpPr>
          <p:spPr>
            <a:xfrm>
              <a:off x="2368720" y="1603841"/>
              <a:ext cx="9049088" cy="584775"/>
            </a:xfrm>
            <a:prstGeom prst="rect">
              <a:avLst/>
            </a:prstGeom>
            <a:solidFill>
              <a:srgbClr val="44546A"/>
            </a:solidFill>
            <a:ln w="38100">
              <a:solidFill>
                <a:schemeClr val="bg1"/>
              </a:solidFill>
            </a:ln>
          </p:spPr>
          <p:txBody>
            <a:bodyPr wrap="square" rtlCol="0">
              <a:spAutoFit/>
            </a:bodyPr>
            <a:lstStyle/>
            <a:p>
              <a:pPr algn="ctr"/>
              <a:r>
                <a:rPr lang="en-GB" sz="1600" b="1" dirty="0">
                  <a:solidFill>
                    <a:schemeClr val="bg1"/>
                  </a:solidFill>
                </a:rPr>
                <a:t>DEVELOPMENT OF SHARED EVIDENCE BASE ON THE VALUE OF LEARNING THROUGHOUT LIFE TO SCOTLAND’S COLLECTIVE WELLBEING</a:t>
              </a:r>
            </a:p>
          </p:txBody>
        </p:sp>
        <p:sp>
          <p:nvSpPr>
            <p:cNvPr id="13" name="TextBox 12"/>
            <p:cNvSpPr txBox="1"/>
            <p:nvPr/>
          </p:nvSpPr>
          <p:spPr>
            <a:xfrm>
              <a:off x="2368720" y="2235797"/>
              <a:ext cx="9049088" cy="584775"/>
            </a:xfrm>
            <a:prstGeom prst="rect">
              <a:avLst/>
            </a:prstGeom>
            <a:solidFill>
              <a:srgbClr val="44546A"/>
            </a:solidFill>
            <a:ln w="38100">
              <a:solidFill>
                <a:schemeClr val="bg1"/>
              </a:solidFill>
            </a:ln>
          </p:spPr>
          <p:txBody>
            <a:bodyPr wrap="square" rtlCol="0">
              <a:spAutoFit/>
            </a:bodyPr>
            <a:lstStyle/>
            <a:p>
              <a:pPr algn="ctr"/>
              <a:r>
                <a:rPr lang="en-GB" sz="1600" b="1" dirty="0">
                  <a:solidFill>
                    <a:schemeClr val="bg1"/>
                  </a:solidFill>
                </a:rPr>
                <a:t>CLEAR ARTICULATION OF WHAT THE CURRENT ECOSYSTEM IS AND WHAT IT DELIVERS (LINKED TO EVIDENCE BASE ABOVE)</a:t>
              </a:r>
            </a:p>
          </p:txBody>
        </p:sp>
        <p:sp>
          <p:nvSpPr>
            <p:cNvPr id="5" name="Rectangle 4"/>
            <p:cNvSpPr/>
            <p:nvPr/>
          </p:nvSpPr>
          <p:spPr>
            <a:xfrm>
              <a:off x="353825" y="974566"/>
              <a:ext cx="1892636" cy="1845973"/>
            </a:xfrm>
            <a:prstGeom prst="rect">
              <a:avLst/>
            </a:prstGeom>
            <a:solidFill>
              <a:srgbClr val="44546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Box 13"/>
            <p:cNvSpPr txBox="1"/>
            <p:nvPr/>
          </p:nvSpPr>
          <p:spPr>
            <a:xfrm>
              <a:off x="353826" y="992731"/>
              <a:ext cx="1892636" cy="1754326"/>
            </a:xfrm>
            <a:prstGeom prst="rect">
              <a:avLst/>
            </a:prstGeom>
            <a:noFill/>
            <a:ln w="76200">
              <a:noFill/>
            </a:ln>
          </p:spPr>
          <p:txBody>
            <a:bodyPr wrap="square" rtlCol="0">
              <a:spAutoFit/>
            </a:bodyPr>
            <a:lstStyle/>
            <a:p>
              <a:pPr algn="ctr"/>
              <a:endParaRPr lang="en-GB" b="1" dirty="0">
                <a:solidFill>
                  <a:schemeClr val="bg1"/>
                </a:solidFill>
              </a:endParaRPr>
            </a:p>
            <a:p>
              <a:pPr algn="ctr"/>
              <a:r>
                <a:rPr lang="en-GB" b="1" dirty="0">
                  <a:solidFill>
                    <a:schemeClr val="bg1"/>
                  </a:solidFill>
                </a:rPr>
                <a:t>SHARED ELEMENTS COMMON TO ALL PROGRAMMES</a:t>
              </a:r>
            </a:p>
            <a:p>
              <a:pPr algn="ctr"/>
              <a:endParaRPr lang="en-GB" b="1" dirty="0">
                <a:solidFill>
                  <a:schemeClr val="bg1"/>
                </a:solidFill>
              </a:endParaRPr>
            </a:p>
          </p:txBody>
        </p:sp>
      </p:grpSp>
      <p:sp>
        <p:nvSpPr>
          <p:cNvPr id="26" name="TextBox 25">
            <a:extLst>
              <a:ext uri="{FF2B5EF4-FFF2-40B4-BE49-F238E27FC236}">
                <a16:creationId xmlns:a16="http://schemas.microsoft.com/office/drawing/2014/main" id="{2C91BDE9-19D4-41A9-910B-51F69D7572FB}"/>
              </a:ext>
            </a:extLst>
          </p:cNvPr>
          <p:cNvSpPr txBox="1"/>
          <p:nvPr/>
        </p:nvSpPr>
        <p:spPr>
          <a:xfrm rot="16200000">
            <a:off x="10486329" y="5080089"/>
            <a:ext cx="2768707" cy="461665"/>
          </a:xfrm>
          <a:prstGeom prst="rect">
            <a:avLst/>
          </a:prstGeom>
          <a:noFill/>
        </p:spPr>
        <p:txBody>
          <a:bodyPr wrap="none" rtlCol="0">
            <a:spAutoFit/>
          </a:bodyPr>
          <a:lstStyle/>
          <a:p>
            <a:r>
              <a:rPr lang="en-GB" sz="2400" b="1" dirty="0">
                <a:ln>
                  <a:solidFill>
                    <a:schemeClr val="tx2"/>
                  </a:solidFill>
                </a:ln>
                <a:solidFill>
                  <a:schemeClr val="bg1"/>
                </a:solidFill>
                <a:latin typeface="Century Gothic" panose="020B0502020202020204" pitchFamily="34" charset="0"/>
              </a:rPr>
              <a:t>Strategic Context</a:t>
            </a:r>
          </a:p>
        </p:txBody>
      </p:sp>
      <p:sp>
        <p:nvSpPr>
          <p:cNvPr id="29" name="Rounded Rectangle 14">
            <a:extLst>
              <a:ext uri="{FF2B5EF4-FFF2-40B4-BE49-F238E27FC236}">
                <a16:creationId xmlns:a16="http://schemas.microsoft.com/office/drawing/2014/main" id="{33A0A2E3-3E3C-43E9-A8A1-5E191A84F9E7}"/>
              </a:ext>
            </a:extLst>
          </p:cNvPr>
          <p:cNvSpPr/>
          <p:nvPr/>
        </p:nvSpPr>
        <p:spPr>
          <a:xfrm>
            <a:off x="10043121" y="3069623"/>
            <a:ext cx="1405136" cy="255994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sz="1600" dirty="0">
              <a:solidFill>
                <a:schemeClr val="tx1"/>
              </a:solidFill>
              <a:cs typeface="Calibri"/>
            </a:endParaRPr>
          </a:p>
          <a:p>
            <a:pPr algn="ctr"/>
            <a:endParaRPr lang="en-GB" sz="1600" dirty="0">
              <a:solidFill>
                <a:schemeClr val="tx1"/>
              </a:solidFill>
              <a:cs typeface="Calibri"/>
            </a:endParaRPr>
          </a:p>
          <a:p>
            <a:pPr algn="ctr"/>
            <a:endParaRPr lang="en-GB" sz="1600" dirty="0">
              <a:solidFill>
                <a:schemeClr val="tx1"/>
              </a:solidFill>
              <a:cs typeface="Calibri"/>
            </a:endParaRPr>
          </a:p>
          <a:p>
            <a:pPr algn="ctr"/>
            <a:r>
              <a:rPr lang="en-GB" sz="1600" dirty="0">
                <a:solidFill>
                  <a:schemeClr val="tx1"/>
                </a:solidFill>
                <a:cs typeface="Calibri"/>
              </a:rPr>
              <a:t>Published October 2022</a:t>
            </a:r>
            <a:endParaRPr lang="en-GB" dirty="0">
              <a:solidFill>
                <a:schemeClr val="tx1"/>
              </a:solidFill>
            </a:endParaRPr>
          </a:p>
        </p:txBody>
      </p:sp>
      <p:sp>
        <p:nvSpPr>
          <p:cNvPr id="30" name="TextBox 29">
            <a:extLst>
              <a:ext uri="{FF2B5EF4-FFF2-40B4-BE49-F238E27FC236}">
                <a16:creationId xmlns:a16="http://schemas.microsoft.com/office/drawing/2014/main" id="{5502F185-52CD-4D84-AADC-4C868F8E0E7E}"/>
              </a:ext>
            </a:extLst>
          </p:cNvPr>
          <p:cNvSpPr txBox="1"/>
          <p:nvPr/>
        </p:nvSpPr>
        <p:spPr>
          <a:xfrm>
            <a:off x="10036872" y="3248596"/>
            <a:ext cx="1398522" cy="738664"/>
          </a:xfrm>
          <a:prstGeom prst="rect">
            <a:avLst/>
          </a:prstGeom>
          <a:noFill/>
        </p:spPr>
        <p:txBody>
          <a:bodyPr wrap="square" rtlCol="0">
            <a:spAutoFit/>
          </a:bodyPr>
          <a:lstStyle/>
          <a:p>
            <a:pPr algn="ctr"/>
            <a:r>
              <a:rPr lang="en-GB" sz="1400" b="1" dirty="0"/>
              <a:t>STRATEGIC CHILDCARE PLAN 2022-26</a:t>
            </a:r>
          </a:p>
        </p:txBody>
      </p:sp>
    </p:spTree>
    <p:extLst>
      <p:ext uri="{BB962C8B-B14F-4D97-AF65-F5344CB8AC3E}">
        <p14:creationId xmlns:p14="http://schemas.microsoft.com/office/powerpoint/2010/main" val="1689314134"/>
      </p:ext>
    </p:extLst>
  </p:cSld>
  <p:clrMapOvr>
    <a:masterClrMapping/>
  </p:clrMapOvr>
  <p:extLst>
    <p:ext uri="{6950BFC3-D8DA-4A85-94F7-54DA5524770B}">
      <p188:commentRel xmlns:p188="http://schemas.microsoft.com/office/powerpoint/2018/8/main" r:id="rId3"/>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36937D-7D20-3D5F-F159-8F4097949DD0}"/>
              </a:ext>
            </a:extLst>
          </p:cNvPr>
          <p:cNvPicPr>
            <a:picLocks noChangeAspect="1"/>
          </p:cNvPicPr>
          <p:nvPr/>
        </p:nvPicPr>
        <p:blipFill rotWithShape="1">
          <a:blip r:embed="rId2"/>
          <a:srcRect l="5709" r="22873" b="10846"/>
          <a:stretch/>
        </p:blipFill>
        <p:spPr>
          <a:xfrm>
            <a:off x="832514" y="34633"/>
            <a:ext cx="9717205" cy="6823367"/>
          </a:xfrm>
          <a:prstGeom prst="rect">
            <a:avLst/>
          </a:prstGeom>
        </p:spPr>
      </p:pic>
    </p:spTree>
    <p:extLst>
      <p:ext uri="{BB962C8B-B14F-4D97-AF65-F5344CB8AC3E}">
        <p14:creationId xmlns:p14="http://schemas.microsoft.com/office/powerpoint/2010/main" val="19494227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784E7-CF91-AD20-65A4-2AC52E5B4E8F}"/>
              </a:ext>
            </a:extLst>
          </p:cNvPr>
          <p:cNvSpPr>
            <a:spLocks noGrp="1"/>
          </p:cNvSpPr>
          <p:nvPr>
            <p:ph type="title"/>
          </p:nvPr>
        </p:nvSpPr>
        <p:spPr/>
        <p:txBody>
          <a:bodyPr/>
          <a:lstStyle/>
          <a:p>
            <a:r>
              <a:rPr lang="en-GB" dirty="0">
                <a:latin typeface="+mn-lt"/>
              </a:rPr>
              <a:t>Areas of general consensus about the Future of </a:t>
            </a:r>
            <a:r>
              <a:rPr lang="en-GB" dirty="0">
                <a:highlight>
                  <a:srgbClr val="FFFF00"/>
                </a:highlight>
                <a:latin typeface="+mn-lt"/>
              </a:rPr>
              <a:t>Qualifications and Assessment </a:t>
            </a:r>
            <a:r>
              <a:rPr lang="en-GB" dirty="0">
                <a:latin typeface="+mn-lt"/>
              </a:rPr>
              <a:t>in Scotland</a:t>
            </a:r>
          </a:p>
        </p:txBody>
      </p:sp>
      <p:sp>
        <p:nvSpPr>
          <p:cNvPr id="3" name="Content Placeholder 2">
            <a:extLst>
              <a:ext uri="{FF2B5EF4-FFF2-40B4-BE49-F238E27FC236}">
                <a16:creationId xmlns:a16="http://schemas.microsoft.com/office/drawing/2014/main" id="{A511FA0F-F864-7479-2DBC-266F989E33B7}"/>
              </a:ext>
            </a:extLst>
          </p:cNvPr>
          <p:cNvSpPr>
            <a:spLocks noGrp="1"/>
          </p:cNvSpPr>
          <p:nvPr>
            <p:ph idx="1"/>
          </p:nvPr>
        </p:nvSpPr>
        <p:spPr>
          <a:xfrm>
            <a:off x="838200" y="1825624"/>
            <a:ext cx="10515600" cy="4930017"/>
          </a:xfrm>
        </p:spPr>
        <p:txBody>
          <a:bodyPr>
            <a:normAutofit/>
          </a:bodyPr>
          <a:lstStyle/>
          <a:p>
            <a:r>
              <a:rPr lang="en-GB" sz="3000" dirty="0"/>
              <a:t>There is a need for change</a:t>
            </a:r>
          </a:p>
          <a:p>
            <a:r>
              <a:rPr lang="en-GB" sz="3000" dirty="0"/>
              <a:t>The </a:t>
            </a:r>
            <a:r>
              <a:rPr lang="en-GB" sz="3000" dirty="0">
                <a:highlight>
                  <a:srgbClr val="FFFF00"/>
                </a:highlight>
              </a:rPr>
              <a:t>progression and achievements of individual learners</a:t>
            </a:r>
            <a:r>
              <a:rPr lang="en-GB" sz="3000" dirty="0"/>
              <a:t>, beyond exam results,  should be </a:t>
            </a:r>
            <a:r>
              <a:rPr lang="en-GB" sz="3000" dirty="0">
                <a:highlight>
                  <a:srgbClr val="FFFF00"/>
                </a:highlight>
              </a:rPr>
              <a:t>valued and recognised</a:t>
            </a:r>
          </a:p>
          <a:p>
            <a:r>
              <a:rPr lang="en-GB" sz="3000" dirty="0"/>
              <a:t>The </a:t>
            </a:r>
            <a:r>
              <a:rPr lang="en-GB" sz="3000" dirty="0">
                <a:highlight>
                  <a:srgbClr val="FFFF00"/>
                </a:highlight>
              </a:rPr>
              <a:t>metrics of success </a:t>
            </a:r>
            <a:r>
              <a:rPr lang="en-GB" sz="3000" dirty="0"/>
              <a:t>need to be broader than exam results</a:t>
            </a:r>
          </a:p>
          <a:p>
            <a:r>
              <a:rPr lang="en-GB" sz="3000" dirty="0"/>
              <a:t>“NO” to </a:t>
            </a:r>
            <a:r>
              <a:rPr lang="en-GB" sz="3000" dirty="0">
                <a:highlight>
                  <a:srgbClr val="FFFF00"/>
                </a:highlight>
              </a:rPr>
              <a:t>3 consecutive years </a:t>
            </a:r>
            <a:r>
              <a:rPr lang="en-GB" sz="3000" dirty="0"/>
              <a:t>of high stakes examinations</a:t>
            </a:r>
          </a:p>
          <a:p>
            <a:r>
              <a:rPr lang="en-GB" sz="3000" dirty="0"/>
              <a:t>Better balance needed between </a:t>
            </a:r>
            <a:r>
              <a:rPr lang="en-GB" sz="3000" dirty="0">
                <a:highlight>
                  <a:srgbClr val="FFFF00"/>
                </a:highlight>
              </a:rPr>
              <a:t>internal and external assessment</a:t>
            </a:r>
          </a:p>
          <a:p>
            <a:r>
              <a:rPr lang="en-GB" sz="3000" dirty="0"/>
              <a:t>A </a:t>
            </a:r>
            <a:r>
              <a:rPr lang="en-GB" sz="3000" dirty="0">
                <a:highlight>
                  <a:srgbClr val="FFFF00"/>
                </a:highlight>
              </a:rPr>
              <a:t>wider range of assessment approaches </a:t>
            </a:r>
            <a:r>
              <a:rPr lang="en-GB" sz="3000" dirty="0"/>
              <a:t>should be introduced</a:t>
            </a:r>
          </a:p>
          <a:p>
            <a:r>
              <a:rPr lang="en-GB" sz="3000" dirty="0"/>
              <a:t>The </a:t>
            </a:r>
            <a:r>
              <a:rPr lang="en-GB" sz="3000" dirty="0">
                <a:highlight>
                  <a:srgbClr val="FFFF00"/>
                </a:highlight>
              </a:rPr>
              <a:t>learner </a:t>
            </a:r>
            <a:r>
              <a:rPr lang="en-GB" sz="3000" dirty="0"/>
              <a:t>should be </a:t>
            </a:r>
            <a:r>
              <a:rPr lang="en-GB" sz="3000" dirty="0">
                <a:highlight>
                  <a:srgbClr val="FFFF00"/>
                </a:highlight>
              </a:rPr>
              <a:t>at the centre </a:t>
            </a:r>
            <a:r>
              <a:rPr lang="en-GB" sz="3000" dirty="0"/>
              <a:t>of every decision taken</a:t>
            </a:r>
          </a:p>
          <a:p>
            <a:endParaRPr lang="en-GB" dirty="0"/>
          </a:p>
          <a:p>
            <a:endParaRPr lang="en-GB" dirty="0"/>
          </a:p>
        </p:txBody>
      </p:sp>
    </p:spTree>
    <p:extLst>
      <p:ext uri="{BB962C8B-B14F-4D97-AF65-F5344CB8AC3E}">
        <p14:creationId xmlns:p14="http://schemas.microsoft.com/office/powerpoint/2010/main" val="4118081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picture containing shape&#10;&#10;Description automatically generated">
            <a:extLst>
              <a:ext uri="{FF2B5EF4-FFF2-40B4-BE49-F238E27FC236}">
                <a16:creationId xmlns:a16="http://schemas.microsoft.com/office/drawing/2014/main" id="{62ADEB0F-598A-740B-5D36-B49C7FC341E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5092" y="0"/>
            <a:ext cx="6005015" cy="6595870"/>
          </a:xfrm>
          <a:prstGeom prst="rect">
            <a:avLst/>
          </a:prstGeom>
        </p:spPr>
      </p:pic>
      <p:sp>
        <p:nvSpPr>
          <p:cNvPr id="2" name="TextBox 1">
            <a:extLst>
              <a:ext uri="{FF2B5EF4-FFF2-40B4-BE49-F238E27FC236}">
                <a16:creationId xmlns:a16="http://schemas.microsoft.com/office/drawing/2014/main" id="{B2C3EC34-9320-C880-F56D-CD6D024C7E4A}"/>
              </a:ext>
            </a:extLst>
          </p:cNvPr>
          <p:cNvSpPr txBox="1"/>
          <p:nvPr/>
        </p:nvSpPr>
        <p:spPr>
          <a:xfrm>
            <a:off x="7110484" y="585997"/>
            <a:ext cx="4694829" cy="5693866"/>
          </a:xfrm>
          <a:prstGeom prst="rect">
            <a:avLst/>
          </a:prstGeom>
          <a:noFill/>
        </p:spPr>
        <p:txBody>
          <a:bodyPr wrap="square" rtlCol="0">
            <a:spAutoFit/>
          </a:bodyPr>
          <a:lstStyle/>
          <a:p>
            <a:r>
              <a:rPr lang="en-GB" sz="2800" dirty="0"/>
              <a:t>IRG =  Independent Review 	Group</a:t>
            </a:r>
          </a:p>
          <a:p>
            <a:endParaRPr lang="en-GB" sz="2800" dirty="0"/>
          </a:p>
          <a:p>
            <a:r>
              <a:rPr lang="en-GB" sz="2800" dirty="0"/>
              <a:t>CCG = Collaborative 	 	Community Group</a:t>
            </a:r>
          </a:p>
          <a:p>
            <a:endParaRPr lang="en-GB" sz="2800" dirty="0"/>
          </a:p>
          <a:p>
            <a:endParaRPr lang="en-GB" sz="2800" dirty="0"/>
          </a:p>
          <a:p>
            <a:endParaRPr lang="en-GB" sz="2800" dirty="0"/>
          </a:p>
          <a:p>
            <a:r>
              <a:rPr lang="en-GB" sz="2800" dirty="0"/>
              <a:t>Phase 3 = consultation through CCGs, allied discussion groups, via schools and colleges and a range of other meetings (March 2023)</a:t>
            </a:r>
          </a:p>
        </p:txBody>
      </p:sp>
    </p:spTree>
    <p:extLst>
      <p:ext uri="{BB962C8B-B14F-4D97-AF65-F5344CB8AC3E}">
        <p14:creationId xmlns:p14="http://schemas.microsoft.com/office/powerpoint/2010/main" val="3332820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 Word&#10;&#10;Description automatically generated">
            <a:extLst>
              <a:ext uri="{FF2B5EF4-FFF2-40B4-BE49-F238E27FC236}">
                <a16:creationId xmlns:a16="http://schemas.microsoft.com/office/drawing/2014/main" id="{E7E37DFD-2090-A57E-35AF-A8266B7DDCD9}"/>
              </a:ext>
            </a:extLst>
          </p:cNvPr>
          <p:cNvPicPr>
            <a:picLocks noChangeAspect="1"/>
          </p:cNvPicPr>
          <p:nvPr/>
        </p:nvPicPr>
        <p:blipFill rotWithShape="1">
          <a:blip r:embed="rId2"/>
          <a:srcRect l="27476" t="49439" r="25327" b="17274"/>
          <a:stretch/>
        </p:blipFill>
        <p:spPr bwMode="auto">
          <a:xfrm>
            <a:off x="114148" y="227249"/>
            <a:ext cx="11500097" cy="5491164"/>
          </a:xfrm>
          <a:prstGeom prst="rect">
            <a:avLst/>
          </a:prstGeom>
          <a:ln>
            <a:noFill/>
          </a:ln>
          <a:extLst>
            <a:ext uri="{53640926-AAD7-44D8-BBD7-CCE9431645EC}">
              <a14:shadowObscured xmlns:a14="http://schemas.microsoft.com/office/drawing/2010/main"/>
            </a:ext>
          </a:extLst>
        </p:spPr>
      </p:pic>
      <p:pic>
        <p:nvPicPr>
          <p:cNvPr id="5" name="Content Placeholder 3" descr="A picture containing shape&#10;&#10;Description automatically generated">
            <a:extLst>
              <a:ext uri="{FF2B5EF4-FFF2-40B4-BE49-F238E27FC236}">
                <a16:creationId xmlns:a16="http://schemas.microsoft.com/office/drawing/2014/main" id="{DBD89DAE-9728-2F62-62F3-A583D61ABD8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099344" y="5013854"/>
            <a:ext cx="1282890" cy="1409118"/>
          </a:xfrm>
          <a:prstGeom prst="rect">
            <a:avLst/>
          </a:prstGeom>
        </p:spPr>
      </p:pic>
    </p:spTree>
    <p:extLst>
      <p:ext uri="{BB962C8B-B14F-4D97-AF65-F5344CB8AC3E}">
        <p14:creationId xmlns:p14="http://schemas.microsoft.com/office/powerpoint/2010/main" val="28882354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51172-6EAB-A0F5-4975-D6751CE849FB}"/>
              </a:ext>
            </a:extLst>
          </p:cNvPr>
          <p:cNvSpPr>
            <a:spLocks noGrp="1"/>
          </p:cNvSpPr>
          <p:nvPr>
            <p:ph type="title"/>
          </p:nvPr>
        </p:nvSpPr>
        <p:spPr>
          <a:xfrm>
            <a:off x="838200" y="18255"/>
            <a:ext cx="10515600" cy="1325563"/>
          </a:xfrm>
        </p:spPr>
        <p:txBody>
          <a:bodyPr/>
          <a:lstStyle/>
          <a:p>
            <a:r>
              <a:rPr lang="en-GB" dirty="0">
                <a:highlight>
                  <a:srgbClr val="FFFF00"/>
                </a:highlight>
                <a:latin typeface="+mn-lt"/>
              </a:rPr>
              <a:t>Draft Qualifications and Assessment Model</a:t>
            </a:r>
          </a:p>
        </p:txBody>
      </p:sp>
      <p:sp>
        <p:nvSpPr>
          <p:cNvPr id="3" name="Content Placeholder 2">
            <a:extLst>
              <a:ext uri="{FF2B5EF4-FFF2-40B4-BE49-F238E27FC236}">
                <a16:creationId xmlns:a16="http://schemas.microsoft.com/office/drawing/2014/main" id="{CB2578B5-D0B6-B3C2-0BBB-7AD63A8DCCEF}"/>
              </a:ext>
            </a:extLst>
          </p:cNvPr>
          <p:cNvSpPr>
            <a:spLocks noGrp="1"/>
          </p:cNvSpPr>
          <p:nvPr>
            <p:ph idx="1"/>
          </p:nvPr>
        </p:nvSpPr>
        <p:spPr>
          <a:xfrm>
            <a:off x="701723" y="1498078"/>
            <a:ext cx="10515600" cy="5462279"/>
          </a:xfrm>
        </p:spPr>
        <p:txBody>
          <a:bodyPr>
            <a:normAutofit/>
          </a:bodyPr>
          <a:lstStyle/>
          <a:p>
            <a:pPr marL="342900" indent="-342900">
              <a:lnSpc>
                <a:spcPct val="107000"/>
              </a:lnSpc>
              <a:buFont typeface="Symbol" panose="05050102010706020507" pitchFamily="18" charset="2"/>
              <a:buChar char="·"/>
            </a:pPr>
            <a:r>
              <a:rPr lang="en-GB" dirty="0"/>
              <a:t>A </a:t>
            </a:r>
            <a:r>
              <a:rPr lang="en-GB" dirty="0">
                <a:highlight>
                  <a:srgbClr val="FFFF00"/>
                </a:highlight>
              </a:rPr>
              <a:t>broadening of the evidence collected </a:t>
            </a:r>
            <a:r>
              <a:rPr lang="en-GB" dirty="0"/>
              <a:t>during the senior phase to include skills and other competencies </a:t>
            </a:r>
          </a:p>
          <a:p>
            <a:pPr marL="342900" indent="-342900">
              <a:lnSpc>
                <a:spcPct val="107000"/>
              </a:lnSpc>
              <a:buFont typeface="Symbol" panose="05050102010706020507" pitchFamily="18" charset="2"/>
              <a:buChar char="·"/>
            </a:pPr>
            <a:r>
              <a:rPr lang="en-GB" dirty="0"/>
              <a:t>Significant </a:t>
            </a:r>
            <a:r>
              <a:rPr lang="en-GB" dirty="0">
                <a:highlight>
                  <a:srgbClr val="FFFF00"/>
                </a:highlight>
              </a:rPr>
              <a:t>reduction in external assessment</a:t>
            </a:r>
            <a:r>
              <a:rPr lang="en-GB" dirty="0"/>
              <a:t>, including examinations, across the senior phase</a:t>
            </a:r>
          </a:p>
          <a:p>
            <a:pPr marL="342900" indent="-342900">
              <a:lnSpc>
                <a:spcPct val="107000"/>
              </a:lnSpc>
              <a:buFont typeface="Symbol" panose="05050102010706020507" pitchFamily="18" charset="2"/>
              <a:buChar char="·"/>
            </a:pPr>
            <a:r>
              <a:rPr lang="en-GB" dirty="0"/>
              <a:t>A better and more clearly defined </a:t>
            </a:r>
            <a:r>
              <a:rPr lang="en-GB" dirty="0">
                <a:highlight>
                  <a:srgbClr val="FFFF00"/>
                </a:highlight>
              </a:rPr>
              <a:t>integration of academic and vocational qualifications</a:t>
            </a:r>
          </a:p>
          <a:p>
            <a:pPr marL="342900" indent="-342900">
              <a:lnSpc>
                <a:spcPct val="107000"/>
              </a:lnSpc>
              <a:buFont typeface="Symbol" panose="05050102010706020507" pitchFamily="18" charset="2"/>
              <a:buChar char="·"/>
            </a:pPr>
            <a:r>
              <a:rPr lang="en-GB" dirty="0"/>
              <a:t>The development of </a:t>
            </a:r>
            <a:r>
              <a:rPr lang="en-GB" dirty="0">
                <a:highlight>
                  <a:srgbClr val="FFFF00"/>
                </a:highlight>
              </a:rPr>
              <a:t>enhanced digital infrastructure </a:t>
            </a:r>
            <a:r>
              <a:rPr lang="en-GB" dirty="0"/>
              <a:t>that will enable the </a:t>
            </a:r>
            <a:r>
              <a:rPr lang="en-GB" dirty="0">
                <a:highlight>
                  <a:srgbClr val="FFFF00"/>
                </a:highlight>
              </a:rPr>
              <a:t>use of digital assessments </a:t>
            </a:r>
            <a:r>
              <a:rPr lang="en-GB" dirty="0"/>
              <a:t>and will also support learners to </a:t>
            </a:r>
            <a:r>
              <a:rPr lang="en-GB" dirty="0">
                <a:highlight>
                  <a:srgbClr val="FFFF00"/>
                </a:highlight>
              </a:rPr>
              <a:t>gather and present their achievements </a:t>
            </a:r>
            <a:r>
              <a:rPr lang="en-GB" dirty="0"/>
              <a:t>consistently no matter the educational setting within which they are based </a:t>
            </a:r>
          </a:p>
          <a:p>
            <a:pPr marL="0" indent="0">
              <a:lnSpc>
                <a:spcPct val="107000"/>
              </a:lnSpc>
              <a:buNone/>
            </a:pPr>
            <a:endParaRPr lang="en-GB" dirty="0"/>
          </a:p>
        </p:txBody>
      </p:sp>
    </p:spTree>
    <p:extLst>
      <p:ext uri="{BB962C8B-B14F-4D97-AF65-F5344CB8AC3E}">
        <p14:creationId xmlns:p14="http://schemas.microsoft.com/office/powerpoint/2010/main" val="20975080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F195E-ABCA-3ECD-6BBA-348C6F9564EE}"/>
              </a:ext>
            </a:extLst>
          </p:cNvPr>
          <p:cNvSpPr>
            <a:spLocks noGrp="1"/>
          </p:cNvSpPr>
          <p:nvPr>
            <p:ph type="title"/>
          </p:nvPr>
        </p:nvSpPr>
        <p:spPr/>
        <p:txBody>
          <a:bodyPr/>
          <a:lstStyle/>
          <a:p>
            <a:r>
              <a:rPr lang="en-GB" dirty="0">
                <a:latin typeface="+mn-lt"/>
              </a:rPr>
              <a:t>New National Agency</a:t>
            </a:r>
          </a:p>
        </p:txBody>
      </p:sp>
      <p:sp>
        <p:nvSpPr>
          <p:cNvPr id="3" name="Content Placeholder 2">
            <a:extLst>
              <a:ext uri="{FF2B5EF4-FFF2-40B4-BE49-F238E27FC236}">
                <a16:creationId xmlns:a16="http://schemas.microsoft.com/office/drawing/2014/main" id="{D468B710-04E5-F442-BF88-FE001CA5E0AA}"/>
              </a:ext>
            </a:extLst>
          </p:cNvPr>
          <p:cNvSpPr>
            <a:spLocks noGrp="1"/>
          </p:cNvSpPr>
          <p:nvPr>
            <p:ph idx="1"/>
          </p:nvPr>
        </p:nvSpPr>
        <p:spPr>
          <a:xfrm>
            <a:off x="838200" y="1825624"/>
            <a:ext cx="10515600" cy="4779891"/>
          </a:xfrm>
        </p:spPr>
        <p:txBody>
          <a:bodyPr>
            <a:normAutofit/>
          </a:bodyPr>
          <a:lstStyle/>
          <a:p>
            <a:r>
              <a:rPr lang="en-GB" i="1" dirty="0"/>
              <a:t>The main focus of the proposed national agency for Scottish education should be to </a:t>
            </a:r>
            <a:r>
              <a:rPr lang="en-GB" i="1" dirty="0">
                <a:highlight>
                  <a:srgbClr val="FFFF00"/>
                </a:highlight>
              </a:rPr>
              <a:t>provide responsive, bespoke support and professional learning at regional and local levels</a:t>
            </a:r>
            <a:r>
              <a:rPr lang="en-GB" i="1" dirty="0"/>
              <a:t>. In addition, the agency should advise the Scottish Government on curriculum and assessment policy.</a:t>
            </a:r>
          </a:p>
          <a:p>
            <a:pPr marL="0" indent="0">
              <a:buNone/>
            </a:pPr>
            <a:endParaRPr lang="en-GB" dirty="0"/>
          </a:p>
          <a:p>
            <a:r>
              <a:rPr lang="en-GB" i="1" dirty="0"/>
              <a:t>The proposed national agency for Scottish education should </a:t>
            </a:r>
            <a:r>
              <a:rPr lang="en-GB" i="1" dirty="0">
                <a:highlight>
                  <a:srgbClr val="FFFF00"/>
                </a:highlight>
              </a:rPr>
              <a:t>create and sustain a forum for ongoing and proactive discussion about curriculum, assessment, learning and teaching, professional learning and leadership</a:t>
            </a:r>
            <a:r>
              <a:rPr lang="en-GB" i="1" dirty="0"/>
              <a:t> in Scotland. It should gather views from national bodies, existing think tanks, research and practices, including in other jurisdictions, </a:t>
            </a:r>
            <a:r>
              <a:rPr lang="en-GB" i="1" dirty="0">
                <a:highlight>
                  <a:srgbClr val="FFFF00"/>
                </a:highlight>
              </a:rPr>
              <a:t>in order to develop and enhance key policies</a:t>
            </a:r>
            <a:r>
              <a:rPr lang="en-GB" i="1" dirty="0"/>
              <a:t>.</a:t>
            </a:r>
          </a:p>
          <a:p>
            <a:endParaRPr lang="en-GB" dirty="0"/>
          </a:p>
        </p:txBody>
      </p:sp>
    </p:spTree>
    <p:extLst>
      <p:ext uri="{BB962C8B-B14F-4D97-AF65-F5344CB8AC3E}">
        <p14:creationId xmlns:p14="http://schemas.microsoft.com/office/powerpoint/2010/main" val="35566098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BDD6A-CB15-6D00-C4CD-93C27BC70547}"/>
              </a:ext>
            </a:extLst>
          </p:cNvPr>
          <p:cNvSpPr>
            <a:spLocks noGrp="1"/>
          </p:cNvSpPr>
          <p:nvPr>
            <p:ph type="title"/>
          </p:nvPr>
        </p:nvSpPr>
        <p:spPr>
          <a:xfrm>
            <a:off x="305937" y="0"/>
            <a:ext cx="10515600" cy="1325563"/>
          </a:xfrm>
        </p:spPr>
        <p:txBody>
          <a:bodyPr/>
          <a:lstStyle/>
          <a:p>
            <a:r>
              <a:rPr lang="en-GB" dirty="0">
                <a:latin typeface="+mn-lt"/>
              </a:rPr>
              <a:t>New Qualifications and Assessment body</a:t>
            </a:r>
          </a:p>
        </p:txBody>
      </p:sp>
      <p:sp>
        <p:nvSpPr>
          <p:cNvPr id="3" name="Content Placeholder 2">
            <a:extLst>
              <a:ext uri="{FF2B5EF4-FFF2-40B4-BE49-F238E27FC236}">
                <a16:creationId xmlns:a16="http://schemas.microsoft.com/office/drawing/2014/main" id="{B4E4BC9F-B7AD-37F6-BFB4-7B834861824C}"/>
              </a:ext>
            </a:extLst>
          </p:cNvPr>
          <p:cNvSpPr>
            <a:spLocks noGrp="1"/>
          </p:cNvSpPr>
          <p:nvPr>
            <p:ph idx="1"/>
          </p:nvPr>
        </p:nvSpPr>
        <p:spPr>
          <a:xfrm>
            <a:off x="109182" y="1070815"/>
            <a:ext cx="12082818" cy="5857154"/>
          </a:xfrm>
        </p:spPr>
        <p:txBody>
          <a:bodyPr>
            <a:normAutofit lnSpcReduction="10000"/>
          </a:bodyPr>
          <a:lstStyle/>
          <a:p>
            <a:pPr marL="0" indent="0">
              <a:buNone/>
            </a:pPr>
            <a:r>
              <a:rPr lang="en-GB" b="1" i="1" dirty="0"/>
              <a:t> “the governance structure of the proposed Qualifications Scotland body should be revised to include </a:t>
            </a:r>
            <a:r>
              <a:rPr lang="en-GB" b="1" i="1" dirty="0">
                <a:highlight>
                  <a:srgbClr val="FFFF00"/>
                </a:highlight>
              </a:rPr>
              <a:t>more representation from, and accountability to </a:t>
            </a:r>
            <a:r>
              <a:rPr lang="en-GB" b="1" i="1" dirty="0"/>
              <a:t>all learners, teachers, practitioners and the stakeholders with whom it engages.”</a:t>
            </a:r>
          </a:p>
          <a:p>
            <a:pPr marL="0" indent="0">
              <a:buNone/>
            </a:pPr>
            <a:endParaRPr lang="en-GB" b="1" i="1" dirty="0"/>
          </a:p>
          <a:p>
            <a:r>
              <a:rPr lang="en-GB" dirty="0"/>
              <a:t>Strengthen the role of learners’ and teachers’ voices in the governance and advice to the body on the exercise of its functions from the perspectives of learners, teachers and practitioners</a:t>
            </a:r>
          </a:p>
          <a:p>
            <a:r>
              <a:rPr lang="en-GB" dirty="0"/>
              <a:t>Clearer requirements on the Qualification Body’s planning and reporting in relation to its performance, and the effectiveness of its communications and engagement with learners and all other stakeholders</a:t>
            </a:r>
          </a:p>
          <a:p>
            <a:r>
              <a:rPr lang="en-GB" dirty="0"/>
              <a:t>Need to continually innovate the quals and assessment services, and respond to present or future changes in the quals and assessment system</a:t>
            </a:r>
          </a:p>
          <a:p>
            <a:r>
              <a:rPr lang="en-GB" dirty="0"/>
              <a:t>Accreditation and Regulation to be demonstrably needs to be more independent from Awarding</a:t>
            </a:r>
          </a:p>
          <a:p>
            <a:pPr marL="0" indent="0">
              <a:buNone/>
            </a:pPr>
            <a:endParaRPr lang="en-GB" b="1" i="1" dirty="0"/>
          </a:p>
        </p:txBody>
      </p:sp>
    </p:spTree>
    <p:extLst>
      <p:ext uri="{BB962C8B-B14F-4D97-AF65-F5344CB8AC3E}">
        <p14:creationId xmlns:p14="http://schemas.microsoft.com/office/powerpoint/2010/main" val="5249021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6814D-67EF-85FC-FA84-6E2C8E45A000}"/>
              </a:ext>
            </a:extLst>
          </p:cNvPr>
          <p:cNvSpPr>
            <a:spLocks noGrp="1"/>
          </p:cNvSpPr>
          <p:nvPr>
            <p:ph type="title"/>
          </p:nvPr>
        </p:nvSpPr>
        <p:spPr>
          <a:xfrm>
            <a:off x="838200" y="0"/>
            <a:ext cx="10515600" cy="1325563"/>
          </a:xfrm>
        </p:spPr>
        <p:txBody>
          <a:bodyPr/>
          <a:lstStyle/>
          <a:p>
            <a:r>
              <a:rPr lang="en-GB" dirty="0">
                <a:latin typeface="+mn-lt"/>
              </a:rPr>
              <a:t>Independent Inspectorate</a:t>
            </a:r>
          </a:p>
        </p:txBody>
      </p:sp>
      <p:sp>
        <p:nvSpPr>
          <p:cNvPr id="3" name="Content Placeholder 2">
            <a:extLst>
              <a:ext uri="{FF2B5EF4-FFF2-40B4-BE49-F238E27FC236}">
                <a16:creationId xmlns:a16="http://schemas.microsoft.com/office/drawing/2014/main" id="{9C7F94F7-5EE9-7E95-7F04-4CE00AB85833}"/>
              </a:ext>
            </a:extLst>
          </p:cNvPr>
          <p:cNvSpPr>
            <a:spLocks noGrp="1"/>
          </p:cNvSpPr>
          <p:nvPr>
            <p:ph idx="1"/>
          </p:nvPr>
        </p:nvSpPr>
        <p:spPr>
          <a:xfrm>
            <a:off x="838200" y="1253330"/>
            <a:ext cx="10912522" cy="5352185"/>
          </a:xfrm>
        </p:spPr>
        <p:txBody>
          <a:bodyPr>
            <a:normAutofit/>
          </a:bodyPr>
          <a:lstStyle/>
          <a:p>
            <a:pPr marL="0" indent="0">
              <a:buNone/>
            </a:pPr>
            <a:r>
              <a:rPr lang="en-GB" dirty="0"/>
              <a:t>The Bill will seek to establish a </a:t>
            </a:r>
            <a:r>
              <a:rPr lang="en-GB" dirty="0">
                <a:highlight>
                  <a:srgbClr val="FFFF00"/>
                </a:highlight>
              </a:rPr>
              <a:t>new independent inspectorate </a:t>
            </a:r>
            <a:r>
              <a:rPr lang="en-GB" dirty="0"/>
              <a:t>[that will be] </a:t>
            </a:r>
            <a:r>
              <a:rPr lang="en-GB" b="1" i="1" dirty="0"/>
              <a:t>“be responsible for the inspection of education at all levels of the system – from early years to adult learning, including thematic inspections required by Ministers, for example in Initial Teacher Education”</a:t>
            </a:r>
          </a:p>
          <a:p>
            <a:pPr marL="0" indent="0">
              <a:buNone/>
            </a:pPr>
            <a:endParaRPr lang="en-GB" b="1" i="1" dirty="0"/>
          </a:p>
          <a:p>
            <a:r>
              <a:rPr lang="en-GB" dirty="0"/>
              <a:t>HMCI - power to set the schedule, frequency and focus for inspections</a:t>
            </a:r>
          </a:p>
          <a:p>
            <a:r>
              <a:rPr lang="en-GB" dirty="0"/>
              <a:t>Increased learner and service user input in governance and inspection</a:t>
            </a:r>
          </a:p>
          <a:p>
            <a:r>
              <a:rPr lang="en-GB" dirty="0"/>
              <a:t>Annual and longer-term “trend” reporting to Scottish Parliament</a:t>
            </a:r>
          </a:p>
          <a:p>
            <a:r>
              <a:rPr lang="en-GB" dirty="0"/>
              <a:t>Statutory functions, eg registration + regulation of independent schools and thematic reviews of ITE, to remain</a:t>
            </a:r>
          </a:p>
          <a:p>
            <a:endParaRPr lang="en-GB" dirty="0"/>
          </a:p>
          <a:p>
            <a:endParaRPr lang="en-GB" dirty="0"/>
          </a:p>
        </p:txBody>
      </p:sp>
    </p:spTree>
    <p:extLst>
      <p:ext uri="{BB962C8B-B14F-4D97-AF65-F5344CB8AC3E}">
        <p14:creationId xmlns:p14="http://schemas.microsoft.com/office/powerpoint/2010/main" val="6729822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10;&#10;Description automatically generated">
            <a:extLst>
              <a:ext uri="{FF2B5EF4-FFF2-40B4-BE49-F238E27FC236}">
                <a16:creationId xmlns:a16="http://schemas.microsoft.com/office/drawing/2014/main" id="{5945080F-8B81-5A4C-F6D5-FED704630A35}"/>
              </a:ext>
            </a:extLst>
          </p:cNvPr>
          <p:cNvPicPr>
            <a:picLocks noChangeAspect="1"/>
          </p:cNvPicPr>
          <p:nvPr/>
        </p:nvPicPr>
        <p:blipFill rotWithShape="1">
          <a:blip r:embed="rId2"/>
          <a:srcRect l="4210" t="34428" r="56126" b="15622"/>
          <a:stretch/>
        </p:blipFill>
        <p:spPr bwMode="auto">
          <a:xfrm>
            <a:off x="0" y="0"/>
            <a:ext cx="12192000" cy="6994706"/>
          </a:xfrm>
          <a:prstGeom prst="rect">
            <a:avLst/>
          </a:prstGeom>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76EEAFC7-4650-56EB-C769-5A6BEBC85529}"/>
              </a:ext>
            </a:extLst>
          </p:cNvPr>
          <p:cNvSpPr txBox="1"/>
          <p:nvPr/>
        </p:nvSpPr>
        <p:spPr>
          <a:xfrm>
            <a:off x="7715534" y="4180344"/>
            <a:ext cx="4476466" cy="2677656"/>
          </a:xfrm>
          <a:prstGeom prst="rect">
            <a:avLst/>
          </a:prstGeom>
          <a:noFill/>
        </p:spPr>
        <p:txBody>
          <a:bodyPr wrap="square" rtlCol="0">
            <a:spAutoFit/>
          </a:bodyPr>
          <a:lstStyle/>
          <a:p>
            <a:pPr marL="285750" indent="-285750">
              <a:buFont typeface="Arial" panose="020B0604020202020204" pitchFamily="34" charset="0"/>
              <a:buChar char="•"/>
            </a:pPr>
            <a:r>
              <a:rPr lang="en-GB" sz="2800" b="1" dirty="0"/>
              <a:t>Putting Learners @ Centre</a:t>
            </a:r>
          </a:p>
          <a:p>
            <a:pPr marL="285750" indent="-285750">
              <a:buFont typeface="Arial" panose="020B0604020202020204" pitchFamily="34" charset="0"/>
              <a:buChar char="•"/>
            </a:pPr>
            <a:r>
              <a:rPr lang="en-GB" sz="2800" b="1" dirty="0"/>
              <a:t>National Discussion</a:t>
            </a:r>
          </a:p>
          <a:p>
            <a:pPr marL="285750" indent="-285750">
              <a:buFont typeface="Arial" panose="020B0604020202020204" pitchFamily="34" charset="0"/>
              <a:buChar char="•"/>
            </a:pPr>
            <a:r>
              <a:rPr lang="en-GB" sz="2800" b="1" dirty="0"/>
              <a:t>Qualifications Review</a:t>
            </a:r>
          </a:p>
          <a:p>
            <a:pPr marL="285750" indent="-285750">
              <a:buFont typeface="Arial" panose="020B0604020202020204" pitchFamily="34" charset="0"/>
              <a:buChar char="•"/>
            </a:pPr>
            <a:r>
              <a:rPr lang="en-GB" sz="2800" b="1" dirty="0"/>
              <a:t>Skills Delivery Landscape Review</a:t>
            </a:r>
          </a:p>
          <a:p>
            <a:pPr marL="285750" indent="-285750">
              <a:buFont typeface="Arial" panose="020B0604020202020204" pitchFamily="34" charset="0"/>
              <a:buChar char="•"/>
            </a:pPr>
            <a:r>
              <a:rPr lang="en-GB" sz="2800" b="1" dirty="0"/>
              <a:t>Education Reform Bill</a:t>
            </a:r>
          </a:p>
        </p:txBody>
      </p:sp>
      <p:sp>
        <p:nvSpPr>
          <p:cNvPr id="6" name="TextBox 5">
            <a:extLst>
              <a:ext uri="{FF2B5EF4-FFF2-40B4-BE49-F238E27FC236}">
                <a16:creationId xmlns:a16="http://schemas.microsoft.com/office/drawing/2014/main" id="{92509AD0-A579-382F-D2E2-4B605852D08D}"/>
              </a:ext>
            </a:extLst>
          </p:cNvPr>
          <p:cNvSpPr txBox="1"/>
          <p:nvPr/>
        </p:nvSpPr>
        <p:spPr>
          <a:xfrm>
            <a:off x="109183" y="204717"/>
            <a:ext cx="4476466" cy="3108543"/>
          </a:xfrm>
          <a:prstGeom prst="rect">
            <a:avLst/>
          </a:prstGeom>
          <a:noFill/>
        </p:spPr>
        <p:txBody>
          <a:bodyPr wrap="square" rtlCol="0">
            <a:spAutoFit/>
          </a:bodyPr>
          <a:lstStyle/>
          <a:p>
            <a:pPr marL="285750" indent="-285750">
              <a:buFont typeface="Arial" panose="020B0604020202020204" pitchFamily="34" charset="0"/>
              <a:buChar char="•"/>
            </a:pPr>
            <a:r>
              <a:rPr lang="en-GB" sz="2800" b="1" dirty="0"/>
              <a:t>(Salaries)</a:t>
            </a:r>
          </a:p>
          <a:p>
            <a:pPr marL="285750" indent="-285750">
              <a:buFont typeface="Arial" panose="020B0604020202020204" pitchFamily="34" charset="0"/>
              <a:buChar char="•"/>
            </a:pPr>
            <a:r>
              <a:rPr lang="en-GB" sz="2800" b="1" dirty="0"/>
              <a:t>Behaviour</a:t>
            </a:r>
          </a:p>
          <a:p>
            <a:pPr marL="285750" indent="-285750">
              <a:buFont typeface="Arial" panose="020B0604020202020204" pitchFamily="34" charset="0"/>
              <a:buChar char="•"/>
            </a:pPr>
            <a:r>
              <a:rPr lang="en-GB" sz="2800" b="1" dirty="0"/>
              <a:t>Attendance</a:t>
            </a:r>
          </a:p>
          <a:p>
            <a:pPr marL="285750" indent="-285750">
              <a:buFont typeface="Arial" panose="020B0604020202020204" pitchFamily="34" charset="0"/>
              <a:buChar char="•"/>
            </a:pPr>
            <a:r>
              <a:rPr lang="en-GB" sz="2800" b="1" dirty="0"/>
              <a:t>Assessment + Exams</a:t>
            </a:r>
          </a:p>
          <a:p>
            <a:pPr marL="285750" indent="-285750">
              <a:buFont typeface="Arial" panose="020B0604020202020204" pitchFamily="34" charset="0"/>
              <a:buChar char="•"/>
            </a:pPr>
            <a:r>
              <a:rPr lang="en-GB" sz="2800" b="1" dirty="0"/>
              <a:t>Accountability</a:t>
            </a:r>
          </a:p>
          <a:p>
            <a:pPr marL="285750" indent="-285750">
              <a:buFont typeface="Arial" panose="020B0604020202020204" pitchFamily="34" charset="0"/>
              <a:buChar char="•"/>
            </a:pPr>
            <a:r>
              <a:rPr lang="en-GB" sz="2800" b="1" dirty="0"/>
              <a:t>Workload</a:t>
            </a:r>
          </a:p>
          <a:p>
            <a:pPr marL="285750" indent="-285750">
              <a:buFont typeface="Arial" panose="020B0604020202020204" pitchFamily="34" charset="0"/>
              <a:buChar char="•"/>
            </a:pPr>
            <a:r>
              <a:rPr lang="en-GB" sz="2800" b="1" dirty="0"/>
              <a:t>Survival!</a:t>
            </a:r>
          </a:p>
        </p:txBody>
      </p:sp>
    </p:spTree>
    <p:extLst>
      <p:ext uri="{BB962C8B-B14F-4D97-AF65-F5344CB8AC3E}">
        <p14:creationId xmlns:p14="http://schemas.microsoft.com/office/powerpoint/2010/main" val="17227223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656F71D-0FFA-2741-871D-401CE4D07E64}"/>
              </a:ext>
            </a:extLst>
          </p:cNvPr>
          <p:cNvSpPr>
            <a:spLocks noGrp="1"/>
          </p:cNvSpPr>
          <p:nvPr>
            <p:ph type="title"/>
          </p:nvPr>
        </p:nvSpPr>
        <p:spPr>
          <a:xfrm>
            <a:off x="316444" y="1026251"/>
            <a:ext cx="3200400" cy="4461163"/>
          </a:xfrm>
        </p:spPr>
        <p:txBody>
          <a:bodyPr>
            <a:normAutofit/>
          </a:bodyPr>
          <a:lstStyle/>
          <a:p>
            <a:r>
              <a:rPr lang="en-GB" b="1" dirty="0">
                <a:solidFill>
                  <a:srgbClr val="FFFFFF"/>
                </a:solidFill>
              </a:rPr>
              <a:t>Questions in re-imagining education</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48EA501-3B2D-24E1-3C39-7AEE5A4D5302}"/>
              </a:ext>
            </a:extLst>
          </p:cNvPr>
          <p:cNvSpPr>
            <a:spLocks noGrp="1"/>
          </p:cNvSpPr>
          <p:nvPr>
            <p:ph idx="1"/>
          </p:nvPr>
        </p:nvSpPr>
        <p:spPr>
          <a:xfrm>
            <a:off x="4167272" y="219919"/>
            <a:ext cx="8024728" cy="6771190"/>
          </a:xfrm>
        </p:spPr>
        <p:txBody>
          <a:bodyPr anchor="ctr">
            <a:normAutofit fontScale="92500" lnSpcReduction="10000"/>
          </a:bodyPr>
          <a:lstStyle/>
          <a:p>
            <a:r>
              <a:rPr lang="en-GB" sz="2700" dirty="0"/>
              <a:t>To what extent are our schools and curriculum preparing current and future learners for the world which they will encounter and in which they need to survive and thrive?</a:t>
            </a:r>
          </a:p>
          <a:p>
            <a:r>
              <a:rPr lang="en-GB" sz="2700" dirty="0"/>
              <a:t>How best do we ensure that student and teacher voice and agency are deliberately activated as a natural by-product of the culture built in the school and the system as a whole?  What other aspects of culture and mindset need to change?</a:t>
            </a:r>
          </a:p>
          <a:p>
            <a:r>
              <a:rPr lang="en-GB" sz="2700" dirty="0"/>
              <a:t>What opportunities does the curriculum offer for learners to develop global competencies?</a:t>
            </a:r>
          </a:p>
          <a:p>
            <a:r>
              <a:rPr lang="en-GB" sz="2700" dirty="0"/>
              <a:t>What metrics should be used to determine success?</a:t>
            </a:r>
          </a:p>
          <a:p>
            <a:r>
              <a:rPr lang="en-GB" sz="2700" dirty="0"/>
              <a:t>What should learning and our education system look like if we are to live lives that have meaning for the individual and significance in the world, and to work together to solve our greatest problems?</a:t>
            </a:r>
          </a:p>
          <a:p>
            <a:r>
              <a:rPr lang="en-GB" sz="2700" dirty="0"/>
              <a:t>What purposes do learning + education systems need to serve if humanity and our planet are to flourish?</a:t>
            </a:r>
          </a:p>
          <a:p>
            <a:r>
              <a:rPr lang="en-GB" sz="2700" b="1" dirty="0"/>
              <a:t>What can STEP offer in addressing these questions?</a:t>
            </a:r>
          </a:p>
          <a:p>
            <a:endParaRPr lang="en-GB" sz="2400" dirty="0"/>
          </a:p>
        </p:txBody>
      </p:sp>
    </p:spTree>
    <p:extLst>
      <p:ext uri="{BB962C8B-B14F-4D97-AF65-F5344CB8AC3E}">
        <p14:creationId xmlns:p14="http://schemas.microsoft.com/office/powerpoint/2010/main" val="11016474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947E847E-F3DB-95AC-5CE5-5065A134080B}"/>
              </a:ext>
            </a:extLst>
          </p:cNvPr>
          <p:cNvSpPr/>
          <p:nvPr/>
        </p:nvSpPr>
        <p:spPr>
          <a:xfrm>
            <a:off x="1284790" y="358815"/>
            <a:ext cx="9097701" cy="285922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64B1C88F-7113-005D-7D3E-38ED8EA14C60}"/>
              </a:ext>
            </a:extLst>
          </p:cNvPr>
          <p:cNvSpPr/>
          <p:nvPr/>
        </p:nvSpPr>
        <p:spPr>
          <a:xfrm>
            <a:off x="2453833" y="3519131"/>
            <a:ext cx="7067084" cy="159730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C6826F4-2D9D-7B25-D0C2-DD6B85870A65}"/>
              </a:ext>
            </a:extLst>
          </p:cNvPr>
          <p:cNvSpPr txBox="1"/>
          <p:nvPr/>
        </p:nvSpPr>
        <p:spPr>
          <a:xfrm>
            <a:off x="430858" y="3148314"/>
            <a:ext cx="11294296" cy="3964162"/>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Ken Muir</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University of the West of Scotland</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Independent Advisor to the Scottish Government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800" b="0" i="0" u="sng" strike="noStrike" kern="1200" cap="none" spc="0" normalizeH="0" baseline="0" noProof="0" dirty="0">
                <a:ln>
                  <a:noFill/>
                </a:ln>
                <a:solidFill>
                  <a:srgbClr val="0563C1"/>
                </a:solidFill>
                <a:effectLst/>
                <a:uLnTx/>
                <a:uFillTx/>
                <a:latin typeface="Arial" panose="020B0604020202020204" pitchFamily="34" charset="0"/>
                <a:ea typeface="Calibri" panose="020F0502020204030204" pitchFamily="34" charset="0"/>
                <a:cs typeface="+mn-cs"/>
                <a:hlinkClick r:id="rId2"/>
              </a:rPr>
              <a:t>https://www.gov.scot/policies/schools/education-reform/</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kennethbmuir@hotmail.com</a:t>
            </a: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                  @KenBMuir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descr="A screenshot of a computer&#10;&#10;Description automatically generated">
            <a:extLst>
              <a:ext uri="{FF2B5EF4-FFF2-40B4-BE49-F238E27FC236}">
                <a16:creationId xmlns:a16="http://schemas.microsoft.com/office/drawing/2014/main" id="{66F143A7-62B9-E380-535C-AB8AC3C9638F}"/>
              </a:ext>
            </a:extLst>
          </p:cNvPr>
          <p:cNvPicPr>
            <a:picLocks noChangeAspect="1"/>
          </p:cNvPicPr>
          <p:nvPr/>
        </p:nvPicPr>
        <p:blipFill rotWithShape="1">
          <a:blip r:embed="rId4"/>
          <a:srcRect l="69378" t="57220" r="20286" b="25704"/>
          <a:stretch/>
        </p:blipFill>
        <p:spPr bwMode="auto">
          <a:xfrm>
            <a:off x="7724172" y="6255020"/>
            <a:ext cx="590550" cy="548640"/>
          </a:xfrm>
          <a:prstGeom prst="rect">
            <a:avLst/>
          </a:prstGeom>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23CFCDF1-6F1D-E0B2-66DE-7B1BC807BE0E}"/>
              </a:ext>
            </a:extLst>
          </p:cNvPr>
          <p:cNvSpPr txBox="1"/>
          <p:nvPr/>
        </p:nvSpPr>
        <p:spPr>
          <a:xfrm>
            <a:off x="1111170" y="504188"/>
            <a:ext cx="9097701" cy="2308324"/>
          </a:xfrm>
          <a:prstGeom prst="rect">
            <a:avLst/>
          </a:prstGeom>
          <a:noFill/>
        </p:spPr>
        <p:txBody>
          <a:bodyPr wrap="square">
            <a:spAutoFit/>
          </a:bodyPr>
          <a:lstStyle/>
          <a:p>
            <a:pPr algn="ctr"/>
            <a:r>
              <a:rPr lang="en-GB" sz="4800" dirty="0">
                <a:effectLst/>
                <a:ea typeface="Times New Roman" panose="02020603050405020304" pitchFamily="18" charset="0"/>
                <a:cs typeface="Calibri" panose="020F0502020204030204" pitchFamily="34" charset="0"/>
              </a:rPr>
              <a:t>Scottish Teachers for Enhancing Practice (STEP)</a:t>
            </a:r>
            <a:endParaRPr lang="en-GB" sz="4800" dirty="0">
              <a:cs typeface="Calibri" panose="020F0502020204030204" pitchFamily="34" charset="0"/>
            </a:endParaRPr>
          </a:p>
          <a:p>
            <a:pPr algn="ctr"/>
            <a:r>
              <a:rPr lang="en-GB" sz="4800" dirty="0">
                <a:cs typeface="Calibri" panose="020F0502020204030204" pitchFamily="34" charset="0"/>
              </a:rPr>
              <a:t>Stirling 18</a:t>
            </a:r>
            <a:r>
              <a:rPr lang="en-GB" sz="4800" baseline="30000" dirty="0">
                <a:cs typeface="Calibri" panose="020F0502020204030204" pitchFamily="34" charset="0"/>
              </a:rPr>
              <a:t>th</a:t>
            </a:r>
            <a:r>
              <a:rPr lang="en-GB" sz="4800" dirty="0">
                <a:cs typeface="Calibri" panose="020F0502020204030204" pitchFamily="34" charset="0"/>
              </a:rPr>
              <a:t> March 2023</a:t>
            </a:r>
            <a:endParaRPr lang="en-GB" sz="4800" dirty="0"/>
          </a:p>
        </p:txBody>
      </p:sp>
    </p:spTree>
    <p:extLst>
      <p:ext uri="{BB962C8B-B14F-4D97-AF65-F5344CB8AC3E}">
        <p14:creationId xmlns:p14="http://schemas.microsoft.com/office/powerpoint/2010/main" val="18549690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10;&#10;Description automatically generated">
            <a:extLst>
              <a:ext uri="{FF2B5EF4-FFF2-40B4-BE49-F238E27FC236}">
                <a16:creationId xmlns:a16="http://schemas.microsoft.com/office/drawing/2014/main" id="{1EEE33FC-65B4-B738-5DF0-0DF82A2D7227}"/>
              </a:ext>
            </a:extLst>
          </p:cNvPr>
          <p:cNvPicPr>
            <a:picLocks noChangeAspect="1"/>
          </p:cNvPicPr>
          <p:nvPr/>
        </p:nvPicPr>
        <p:blipFill rotWithShape="1">
          <a:blip r:embed="rId2"/>
          <a:srcRect l="41325" t="43136" r="43054" b="19834"/>
          <a:stretch/>
        </p:blipFill>
        <p:spPr bwMode="auto">
          <a:xfrm>
            <a:off x="400021" y="162791"/>
            <a:ext cx="2516799" cy="3737878"/>
          </a:xfrm>
          <a:prstGeom prst="rect">
            <a:avLst/>
          </a:prstGeom>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BA640764-6DED-F83E-BC88-EF39CEEBFD71}"/>
              </a:ext>
            </a:extLst>
          </p:cNvPr>
          <p:cNvSpPr txBox="1"/>
          <p:nvPr/>
        </p:nvSpPr>
        <p:spPr>
          <a:xfrm>
            <a:off x="2987581" y="382012"/>
            <a:ext cx="8177784" cy="3046988"/>
          </a:xfrm>
          <a:prstGeom prst="rect">
            <a:avLst/>
          </a:prstGeom>
          <a:noFill/>
        </p:spPr>
        <p:txBody>
          <a:bodyPr wrap="square">
            <a:spAutoFit/>
          </a:bodyPr>
          <a:lstStyle/>
          <a:p>
            <a:pPr marL="285750" indent="-285750">
              <a:buFont typeface="Arial" panose="020B0604020202020204" pitchFamily="34" charset="0"/>
              <a:buChar char="•"/>
            </a:pPr>
            <a:r>
              <a:rPr lang="en-GB" sz="2400" dirty="0"/>
              <a:t>…. </a:t>
            </a:r>
            <a:r>
              <a:rPr lang="en-GB" sz="2400" dirty="0">
                <a:highlight>
                  <a:srgbClr val="FFFF00"/>
                </a:highlight>
              </a:rPr>
              <a:t>structure, learning practices and assessment          approaches </a:t>
            </a:r>
            <a:r>
              <a:rPr lang="en-GB" sz="2400" dirty="0"/>
              <a:t>in the Senior Phase … need adapting.</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t>…. </a:t>
            </a:r>
            <a:r>
              <a:rPr lang="en-GB" sz="2400" dirty="0">
                <a:highlight>
                  <a:srgbClr val="FFFF00"/>
                </a:highlight>
              </a:rPr>
              <a:t>gap </a:t>
            </a:r>
            <a:r>
              <a:rPr lang="en-GB" sz="2400" dirty="0"/>
              <a:t>between stakeholders’ involvement and their      impact on effective enhancements to CfE implementation</a:t>
            </a:r>
          </a:p>
          <a:p>
            <a:pPr marL="285750" indent="-285750">
              <a:buFont typeface="Arial" panose="020B0604020202020204" pitchFamily="34" charset="0"/>
              <a:buChar char="•"/>
            </a:pPr>
            <a:endParaRPr lang="en-GB" sz="2400" dirty="0"/>
          </a:p>
          <a:p>
            <a:pPr marL="342900" indent="-342900">
              <a:buFont typeface="Arial" panose="020B0604020202020204" pitchFamily="34" charset="0"/>
              <a:buChar char="•"/>
            </a:pPr>
            <a:r>
              <a:rPr lang="en-GB" sz="2400" dirty="0">
                <a:highlight>
                  <a:srgbClr val="FFFF00"/>
                </a:highlight>
              </a:rPr>
              <a:t>documentation</a:t>
            </a:r>
            <a:r>
              <a:rPr lang="en-GB" sz="2400" dirty="0"/>
              <a:t> “overwhelming” and </a:t>
            </a:r>
            <a:r>
              <a:rPr lang="en-GB" sz="2400" dirty="0">
                <a:highlight>
                  <a:srgbClr val="FFFF00"/>
                </a:highlight>
              </a:rPr>
              <a:t>terminology</a:t>
            </a:r>
            <a:r>
              <a:rPr lang="en-GB" sz="2400" dirty="0"/>
              <a:t> used too technical and open to interpretation.</a:t>
            </a:r>
          </a:p>
        </p:txBody>
      </p:sp>
      <p:sp>
        <p:nvSpPr>
          <p:cNvPr id="8" name="TextBox 7">
            <a:extLst>
              <a:ext uri="{FF2B5EF4-FFF2-40B4-BE49-F238E27FC236}">
                <a16:creationId xmlns:a16="http://schemas.microsoft.com/office/drawing/2014/main" id="{C3FB3C08-714F-E440-F0A2-6FB80CB2E330}"/>
              </a:ext>
            </a:extLst>
          </p:cNvPr>
          <p:cNvSpPr txBox="1"/>
          <p:nvPr/>
        </p:nvSpPr>
        <p:spPr>
          <a:xfrm>
            <a:off x="329260" y="3669836"/>
            <a:ext cx="11862740" cy="4339650"/>
          </a:xfrm>
          <a:prstGeom prst="rect">
            <a:avLst/>
          </a:prstGeom>
          <a:noFill/>
        </p:spPr>
        <p:txBody>
          <a:bodyPr wrap="square" rtlCol="0">
            <a:spAutoFit/>
          </a:bodyPr>
          <a:lstStyle/>
          <a:p>
            <a:pPr marL="342900" indent="-342900">
              <a:buFont typeface="Arial" panose="020B0604020202020204" pitchFamily="34" charset="0"/>
              <a:buChar cha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work has become challenging for schools considering the </a:t>
            </a:r>
            <a:r>
              <a:rPr kumimoji="0" lang="en-GB" sz="24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multiple new policy initiatives</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indent="-285750">
              <a:buFont typeface="Arial" panose="020B0604020202020204" pitchFamily="34" charset="0"/>
              <a:buChar char="•"/>
            </a:pPr>
            <a:endParaRPr lang="en-GB" sz="2400" dirty="0">
              <a:solidFill>
                <a:prstClr val="black"/>
              </a:solidFill>
              <a:latin typeface="Calibri" panose="020F0502020204030204"/>
            </a:endParaRPr>
          </a:p>
          <a:p>
            <a:pPr marL="285750" indent="-285750">
              <a:buFont typeface="Arial" panose="020B0604020202020204" pitchFamily="34" charset="0"/>
              <a:buChar char="•"/>
            </a:pPr>
            <a:r>
              <a:rPr lang="en-GB" sz="2400" dirty="0">
                <a:highlight>
                  <a:srgbClr val="FFFF00"/>
                </a:highlight>
              </a:rPr>
              <a:t>misalignment</a:t>
            </a:r>
            <a:r>
              <a:rPr lang="en-GB" sz="2400" dirty="0"/>
              <a:t> between Curriculum for Excellence’s aspirations and the </a:t>
            </a:r>
            <a:r>
              <a:rPr lang="en-GB" sz="2400" dirty="0">
                <a:highlight>
                  <a:srgbClr val="FFFF00"/>
                </a:highlight>
              </a:rPr>
              <a:t>qualification system</a:t>
            </a:r>
            <a:r>
              <a:rPr lang="en-GB" sz="2400" dirty="0"/>
              <a:t>.</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kumimoji="0" lang="en-GB" sz="2400" b="0" i="0" u="none" strike="noStrike" kern="1200" cap="none" spc="0" normalizeH="0" baseline="0" noProof="0" dirty="0">
                <a:ln>
                  <a:noFill/>
                </a:ln>
                <a:solidFill>
                  <a:prstClr val="black"/>
                </a:solidFill>
                <a:effectLst/>
                <a:uLnTx/>
                <a:uFillTx/>
                <a:ea typeface="+mn-ea"/>
                <a:cs typeface="+mn-cs"/>
              </a:rPr>
              <a:t>absence of an identified cycle of </a:t>
            </a:r>
            <a:r>
              <a:rPr kumimoji="0" lang="en-GB" sz="2400" b="0" i="0" u="none" strike="noStrike" kern="1200" cap="none" spc="0" normalizeH="0" baseline="0" noProof="0" dirty="0">
                <a:ln>
                  <a:noFill/>
                </a:ln>
                <a:solidFill>
                  <a:prstClr val="black"/>
                </a:solidFill>
                <a:effectLst/>
                <a:highlight>
                  <a:srgbClr val="FFFF00"/>
                </a:highlight>
                <a:uLnTx/>
                <a:uFillTx/>
                <a:ea typeface="+mn-ea"/>
                <a:cs typeface="+mn-cs"/>
              </a:rPr>
              <a:t>policy review</a:t>
            </a:r>
            <a:r>
              <a:rPr kumimoji="0" lang="en-GB" sz="2400" b="0" i="0" u="none" strike="noStrike" kern="1200" cap="none" spc="0" normalizeH="0" baseline="0" noProof="0" dirty="0">
                <a:ln>
                  <a:noFill/>
                </a:ln>
                <a:solidFill>
                  <a:prstClr val="black"/>
                </a:solidFill>
                <a:effectLst/>
                <a:uLnTx/>
                <a:uFillTx/>
                <a:ea typeface="+mn-ea"/>
                <a:cs typeface="+mn-cs"/>
              </a:rPr>
              <a:t>, has resulted in a </a:t>
            </a:r>
            <a:r>
              <a:rPr kumimoji="0" lang="en-GB" sz="2400" b="0" i="0" u="none" strike="noStrike" kern="1200" cap="none" spc="0" normalizeH="0" baseline="0" noProof="0" dirty="0">
                <a:ln>
                  <a:noFill/>
                </a:ln>
                <a:solidFill>
                  <a:prstClr val="black"/>
                </a:solidFill>
                <a:effectLst/>
                <a:highlight>
                  <a:srgbClr val="FFFF00"/>
                </a:highlight>
                <a:uLnTx/>
                <a:uFillTx/>
                <a:ea typeface="+mn-ea"/>
                <a:cs typeface="+mn-cs"/>
              </a:rPr>
              <a:t>reactive and oftentimes political approach.</a:t>
            </a:r>
          </a:p>
          <a:p>
            <a:pPr marL="285750" indent="-285750">
              <a:buFont typeface="Arial" panose="020B0604020202020204" pitchFamily="34" charset="0"/>
              <a:buChar char="•"/>
            </a:pPr>
            <a:endParaRPr lang="en-GB" sz="2400" dirty="0">
              <a:solidFill>
                <a:prstClr val="black"/>
              </a:solidFill>
            </a:endParaRPr>
          </a:p>
          <a:p>
            <a:pPr marL="285750" indent="-285750">
              <a:buFont typeface="Arial" panose="020B0604020202020204" pitchFamily="34" charset="0"/>
              <a:buChar char="•"/>
            </a:pPr>
            <a:r>
              <a:rPr lang="en-GB" sz="3600" dirty="0">
                <a:highlight>
                  <a:srgbClr val="00FF00"/>
                </a:highlight>
              </a:rPr>
              <a:t>… “a busy system at risk of policy and institutional overload.”</a:t>
            </a:r>
            <a:endParaRPr lang="en-GB" sz="2400" dirty="0">
              <a:highlight>
                <a:srgbClr val="00FF00"/>
              </a:highlight>
            </a:endParaRP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endParaRPr lang="en-GB" sz="2400" dirty="0"/>
          </a:p>
        </p:txBody>
      </p:sp>
      <p:sp>
        <p:nvSpPr>
          <p:cNvPr id="9" name="TextBox 8">
            <a:extLst>
              <a:ext uri="{FF2B5EF4-FFF2-40B4-BE49-F238E27FC236}">
                <a16:creationId xmlns:a16="http://schemas.microsoft.com/office/drawing/2014/main" id="{6C934D13-D255-C3F1-CA4A-DE927ACA77D3}"/>
              </a:ext>
            </a:extLst>
          </p:cNvPr>
          <p:cNvSpPr txBox="1"/>
          <p:nvPr/>
        </p:nvSpPr>
        <p:spPr>
          <a:xfrm>
            <a:off x="2164466" y="1088020"/>
            <a:ext cx="752354" cy="369332"/>
          </a:xfrm>
          <a:prstGeom prst="rect">
            <a:avLst/>
          </a:prstGeom>
          <a:noFill/>
        </p:spPr>
        <p:txBody>
          <a:bodyPr wrap="square" rtlCol="0">
            <a:spAutoFit/>
          </a:bodyPr>
          <a:lstStyle/>
          <a:p>
            <a:r>
              <a:rPr lang="en-GB" dirty="0"/>
              <a:t>2021</a:t>
            </a:r>
          </a:p>
        </p:txBody>
      </p:sp>
      <p:pic>
        <p:nvPicPr>
          <p:cNvPr id="2" name="Picture 1" descr="Funnel chart&#10;&#10;Description automatically generated with low confidence">
            <a:extLst>
              <a:ext uri="{FF2B5EF4-FFF2-40B4-BE49-F238E27FC236}">
                <a16:creationId xmlns:a16="http://schemas.microsoft.com/office/drawing/2014/main" id="{63081314-47D6-3C01-B9DD-D13029D1C330}"/>
              </a:ext>
            </a:extLst>
          </p:cNvPr>
          <p:cNvPicPr>
            <a:picLocks noChangeAspect="1"/>
          </p:cNvPicPr>
          <p:nvPr/>
        </p:nvPicPr>
        <p:blipFill rotWithShape="1">
          <a:blip r:embed="rId3"/>
          <a:srcRect l="33997" t="19383" r="35965" b="5398"/>
          <a:stretch/>
        </p:blipFill>
        <p:spPr bwMode="auto">
          <a:xfrm>
            <a:off x="10564911" y="141175"/>
            <a:ext cx="1476964" cy="198787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887506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10;&#10;Description automatically generated">
            <a:extLst>
              <a:ext uri="{FF2B5EF4-FFF2-40B4-BE49-F238E27FC236}">
                <a16:creationId xmlns:a16="http://schemas.microsoft.com/office/drawing/2014/main" id="{A62DA224-E3D5-4E0E-9CCE-F9BBA37B7B98}"/>
              </a:ext>
            </a:extLst>
          </p:cNvPr>
          <p:cNvPicPr>
            <a:picLocks noChangeAspect="1"/>
          </p:cNvPicPr>
          <p:nvPr/>
        </p:nvPicPr>
        <p:blipFill rotWithShape="1">
          <a:blip r:embed="rId2">
            <a:extLst>
              <a:ext uri="{28A0092B-C50C-407E-A947-70E740481C1C}">
                <a14:useLocalDpi xmlns:a14="http://schemas.microsoft.com/office/drawing/2010/main" val="0"/>
              </a:ext>
            </a:extLst>
          </a:blip>
          <a:srcRect l="34862" t="18909" r="36330" b="10183"/>
          <a:stretch/>
        </p:blipFill>
        <p:spPr bwMode="auto">
          <a:xfrm>
            <a:off x="334039" y="234295"/>
            <a:ext cx="3585496" cy="4963156"/>
          </a:xfrm>
          <a:prstGeom prst="rect">
            <a:avLst/>
          </a:prstGeom>
          <a:ln>
            <a:noFill/>
          </a:ln>
          <a:extLst>
            <a:ext uri="{53640926-AAD7-44D8-BBD7-CCE9431645EC}">
              <a14:shadowObscured xmlns:a14="http://schemas.microsoft.com/office/drawing/2010/main"/>
            </a:ext>
          </a:extLst>
        </p:spPr>
      </p:pic>
      <p:pic>
        <p:nvPicPr>
          <p:cNvPr id="5" name="Picture 4" descr="Graphical user interface, text, application, Word&#10;&#10;Description automatically generated">
            <a:extLst>
              <a:ext uri="{FF2B5EF4-FFF2-40B4-BE49-F238E27FC236}">
                <a16:creationId xmlns:a16="http://schemas.microsoft.com/office/drawing/2014/main" id="{1B064742-E727-445C-82DC-40A529434CCF}"/>
              </a:ext>
            </a:extLst>
          </p:cNvPr>
          <p:cNvPicPr>
            <a:picLocks noChangeAspect="1"/>
          </p:cNvPicPr>
          <p:nvPr/>
        </p:nvPicPr>
        <p:blipFill rotWithShape="1">
          <a:blip r:embed="rId3"/>
          <a:srcRect l="36930" t="18121" r="38250" b="20425"/>
          <a:stretch/>
        </p:blipFill>
        <p:spPr bwMode="auto">
          <a:xfrm>
            <a:off x="4303252" y="1320825"/>
            <a:ext cx="3585496" cy="4992889"/>
          </a:xfrm>
          <a:prstGeom prst="rect">
            <a:avLst/>
          </a:prstGeom>
          <a:ln>
            <a:noFill/>
          </a:ln>
          <a:extLst>
            <a:ext uri="{53640926-AAD7-44D8-BBD7-CCE9431645EC}">
              <a14:shadowObscured xmlns:a14="http://schemas.microsoft.com/office/drawing/2010/main"/>
            </a:ext>
          </a:extLst>
        </p:spPr>
      </p:pic>
      <p:pic>
        <p:nvPicPr>
          <p:cNvPr id="6" name="Picture 5" descr="Graphical user interface, application&#10;&#10;Description automatically generated">
            <a:extLst>
              <a:ext uri="{FF2B5EF4-FFF2-40B4-BE49-F238E27FC236}">
                <a16:creationId xmlns:a16="http://schemas.microsoft.com/office/drawing/2014/main" id="{BD4CB98F-47BE-46A0-B129-A9B4A221A2CC}"/>
              </a:ext>
            </a:extLst>
          </p:cNvPr>
          <p:cNvPicPr>
            <a:picLocks noChangeAspect="1"/>
          </p:cNvPicPr>
          <p:nvPr/>
        </p:nvPicPr>
        <p:blipFill rotWithShape="1">
          <a:blip r:embed="rId4"/>
          <a:srcRect l="36423" t="18677" r="37660" b="15472"/>
          <a:stretch/>
        </p:blipFill>
        <p:spPr bwMode="auto">
          <a:xfrm>
            <a:off x="8272464" y="234295"/>
            <a:ext cx="3585497" cy="4784019"/>
          </a:xfrm>
          <a:prstGeom prst="rect">
            <a:avLst/>
          </a:prstGeom>
          <a:ln>
            <a:noFill/>
          </a:ln>
          <a:extLst>
            <a:ext uri="{53640926-AAD7-44D8-BBD7-CCE9431645EC}">
              <a14:shadowObscured xmlns:a14="http://schemas.microsoft.com/office/drawing/2010/main"/>
            </a:ext>
          </a:extLst>
        </p:spPr>
      </p:pic>
      <p:sp>
        <p:nvSpPr>
          <p:cNvPr id="2" name="TextBox 1">
            <a:extLst>
              <a:ext uri="{FF2B5EF4-FFF2-40B4-BE49-F238E27FC236}">
                <a16:creationId xmlns:a16="http://schemas.microsoft.com/office/drawing/2014/main" id="{ADDF51AE-8582-4C44-9C31-E2C07A6409A6}"/>
              </a:ext>
            </a:extLst>
          </p:cNvPr>
          <p:cNvSpPr txBox="1"/>
          <p:nvPr/>
        </p:nvSpPr>
        <p:spPr>
          <a:xfrm>
            <a:off x="334039" y="5486400"/>
            <a:ext cx="3585496" cy="830997"/>
          </a:xfrm>
          <a:prstGeom prst="rect">
            <a:avLst/>
          </a:prstGeom>
          <a:noFill/>
        </p:spPr>
        <p:txBody>
          <a:bodyPr wrap="square" rtlCol="0">
            <a:spAutoFit/>
          </a:bodyPr>
          <a:lstStyle/>
          <a:p>
            <a:pPr algn="ctr"/>
            <a:r>
              <a:rPr lang="en-GB" sz="2400" dirty="0"/>
              <a:t>1210  Primary children</a:t>
            </a:r>
          </a:p>
          <a:p>
            <a:pPr algn="ctr"/>
            <a:r>
              <a:rPr lang="en-GB" sz="2400" dirty="0"/>
              <a:t>3889  12-18 year olds</a:t>
            </a:r>
          </a:p>
        </p:txBody>
      </p:sp>
      <p:sp>
        <p:nvSpPr>
          <p:cNvPr id="3" name="TextBox 2">
            <a:extLst>
              <a:ext uri="{FF2B5EF4-FFF2-40B4-BE49-F238E27FC236}">
                <a16:creationId xmlns:a16="http://schemas.microsoft.com/office/drawing/2014/main" id="{BD31F8F3-ED3F-B956-9453-D7D12208C26C}"/>
              </a:ext>
            </a:extLst>
          </p:cNvPr>
          <p:cNvSpPr txBox="1"/>
          <p:nvPr/>
        </p:nvSpPr>
        <p:spPr>
          <a:xfrm>
            <a:off x="4111394" y="313453"/>
            <a:ext cx="3969212" cy="830997"/>
          </a:xfrm>
          <a:prstGeom prst="rect">
            <a:avLst/>
          </a:prstGeom>
          <a:noFill/>
        </p:spPr>
        <p:txBody>
          <a:bodyPr wrap="square" rtlCol="0">
            <a:spAutoFit/>
          </a:bodyPr>
          <a:lstStyle/>
          <a:p>
            <a:pPr algn="ctr"/>
            <a:r>
              <a:rPr lang="en-GB" sz="2400" dirty="0"/>
              <a:t>851 Consultation responses</a:t>
            </a:r>
          </a:p>
          <a:p>
            <a:pPr algn="ctr"/>
            <a:r>
              <a:rPr lang="en-GB" sz="2400" dirty="0"/>
              <a:t>83 stakeholder engagements</a:t>
            </a:r>
          </a:p>
        </p:txBody>
      </p:sp>
      <p:sp>
        <p:nvSpPr>
          <p:cNvPr id="8" name="TextBox 7">
            <a:extLst>
              <a:ext uri="{FF2B5EF4-FFF2-40B4-BE49-F238E27FC236}">
                <a16:creationId xmlns:a16="http://schemas.microsoft.com/office/drawing/2014/main" id="{D280B065-6D0B-1916-1A01-9FF3F3844BB8}"/>
              </a:ext>
            </a:extLst>
          </p:cNvPr>
          <p:cNvSpPr txBox="1"/>
          <p:nvPr/>
        </p:nvSpPr>
        <p:spPr>
          <a:xfrm>
            <a:off x="7888748" y="6175215"/>
            <a:ext cx="6094070" cy="369332"/>
          </a:xfrm>
          <a:prstGeom prst="rect">
            <a:avLst/>
          </a:prstGeom>
          <a:noFill/>
        </p:spPr>
        <p:txBody>
          <a:bodyPr wrap="square">
            <a:spAutoFit/>
          </a:bodyPr>
          <a:lstStyle/>
          <a:p>
            <a:r>
              <a:rPr lang="en-GB" dirty="0">
                <a:hlinkClick r:id="rId5"/>
              </a:rPr>
              <a:t>Education reform - gov.scot (www.gov.scot)</a:t>
            </a:r>
            <a:endParaRPr lang="en-GB" dirty="0"/>
          </a:p>
        </p:txBody>
      </p:sp>
    </p:spTree>
    <p:extLst>
      <p:ext uri="{BB962C8B-B14F-4D97-AF65-F5344CB8AC3E}">
        <p14:creationId xmlns:p14="http://schemas.microsoft.com/office/powerpoint/2010/main" val="15070920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38710-A15B-4D91-9F53-00A1FE500DAA}"/>
              </a:ext>
            </a:extLst>
          </p:cNvPr>
          <p:cNvSpPr>
            <a:spLocks noGrp="1"/>
          </p:cNvSpPr>
          <p:nvPr>
            <p:ph type="title"/>
          </p:nvPr>
        </p:nvSpPr>
        <p:spPr>
          <a:xfrm>
            <a:off x="838200" y="18255"/>
            <a:ext cx="10515600" cy="1325563"/>
          </a:xfrm>
        </p:spPr>
        <p:txBody>
          <a:bodyPr/>
          <a:lstStyle/>
          <a:p>
            <a:r>
              <a:rPr lang="en-GB" dirty="0"/>
              <a:t>Some Views of Children and Young People</a:t>
            </a:r>
          </a:p>
        </p:txBody>
      </p:sp>
      <p:sp>
        <p:nvSpPr>
          <p:cNvPr id="3" name="Content Placeholder 2">
            <a:extLst>
              <a:ext uri="{FF2B5EF4-FFF2-40B4-BE49-F238E27FC236}">
                <a16:creationId xmlns:a16="http://schemas.microsoft.com/office/drawing/2014/main" id="{6174ED55-D7EE-49EE-9344-CB212A8F4F4C}"/>
              </a:ext>
            </a:extLst>
          </p:cNvPr>
          <p:cNvSpPr>
            <a:spLocks noGrp="1"/>
          </p:cNvSpPr>
          <p:nvPr>
            <p:ph idx="1"/>
          </p:nvPr>
        </p:nvSpPr>
        <p:spPr>
          <a:xfrm>
            <a:off x="449071" y="1124217"/>
            <a:ext cx="10515600" cy="5437755"/>
          </a:xfrm>
        </p:spPr>
        <p:txBody>
          <a:bodyPr>
            <a:noAutofit/>
          </a:bodyPr>
          <a:lstStyle/>
          <a:p>
            <a:r>
              <a:rPr lang="en-GB" dirty="0"/>
              <a:t>“We don’t learn enough about the </a:t>
            </a:r>
            <a:r>
              <a:rPr lang="en-GB" dirty="0">
                <a:highlight>
                  <a:srgbClr val="FFFF00"/>
                </a:highlight>
              </a:rPr>
              <a:t>real world </a:t>
            </a:r>
            <a:r>
              <a:rPr lang="en-GB" dirty="0"/>
              <a:t>and its problems” </a:t>
            </a:r>
          </a:p>
          <a:p>
            <a:r>
              <a:rPr lang="en-GB" dirty="0">
                <a:solidFill>
                  <a:schemeClr val="accent5">
                    <a:lumMod val="50000"/>
                  </a:schemeClr>
                </a:solidFill>
              </a:rPr>
              <a:t>“Goals should be </a:t>
            </a:r>
            <a:r>
              <a:rPr lang="en-GB" dirty="0">
                <a:solidFill>
                  <a:schemeClr val="accent5">
                    <a:lumMod val="50000"/>
                  </a:schemeClr>
                </a:solidFill>
                <a:highlight>
                  <a:srgbClr val="FFFF00"/>
                </a:highlight>
              </a:rPr>
              <a:t>happiness, not exam results</a:t>
            </a:r>
            <a:r>
              <a:rPr lang="en-GB" dirty="0">
                <a:solidFill>
                  <a:schemeClr val="accent5">
                    <a:lumMod val="50000"/>
                  </a:schemeClr>
                </a:solidFill>
              </a:rPr>
              <a:t>”</a:t>
            </a:r>
          </a:p>
          <a:p>
            <a:r>
              <a:rPr lang="en-GB" dirty="0"/>
              <a:t>“It’s the </a:t>
            </a:r>
            <a:r>
              <a:rPr lang="en-GB" dirty="0">
                <a:highlight>
                  <a:srgbClr val="FFFF00"/>
                </a:highlight>
              </a:rPr>
              <a:t>adults that decide </a:t>
            </a:r>
            <a:r>
              <a:rPr lang="en-GB" dirty="0"/>
              <a:t>what we learn. That’s why it’s </a:t>
            </a:r>
            <a:r>
              <a:rPr lang="en-GB" dirty="0">
                <a:highlight>
                  <a:srgbClr val="FFFF00"/>
                </a:highlight>
              </a:rPr>
              <a:t>not fun</a:t>
            </a:r>
            <a:r>
              <a:rPr lang="en-GB" dirty="0"/>
              <a:t>”</a:t>
            </a:r>
          </a:p>
          <a:p>
            <a:r>
              <a:rPr lang="en-GB" dirty="0">
                <a:solidFill>
                  <a:schemeClr val="accent5">
                    <a:lumMod val="50000"/>
                  </a:schemeClr>
                </a:solidFill>
              </a:rPr>
              <a:t>“It’s not a waste of time but… they do help you learn but they [teachers] </a:t>
            </a:r>
            <a:r>
              <a:rPr lang="en-GB" dirty="0">
                <a:solidFill>
                  <a:schemeClr val="accent5">
                    <a:lumMod val="50000"/>
                  </a:schemeClr>
                </a:solidFill>
                <a:highlight>
                  <a:srgbClr val="FFFF00"/>
                </a:highlight>
              </a:rPr>
              <a:t>don’t help you understand </a:t>
            </a:r>
            <a:r>
              <a:rPr lang="en-GB" dirty="0">
                <a:solidFill>
                  <a:schemeClr val="accent5">
                    <a:lumMod val="50000"/>
                  </a:schemeClr>
                </a:solidFill>
              </a:rPr>
              <a:t>it. They just give you a worksheet”</a:t>
            </a:r>
          </a:p>
          <a:p>
            <a:r>
              <a:rPr lang="en-GB" dirty="0"/>
              <a:t>“We just sit in chairs all day in the classroom, </a:t>
            </a:r>
            <a:r>
              <a:rPr lang="en-GB" dirty="0">
                <a:highlight>
                  <a:srgbClr val="FFFF00"/>
                </a:highlight>
              </a:rPr>
              <a:t>it is boring</a:t>
            </a:r>
            <a:r>
              <a:rPr lang="en-GB" dirty="0"/>
              <a:t>”</a:t>
            </a:r>
          </a:p>
          <a:p>
            <a:r>
              <a:rPr lang="en-GB" dirty="0">
                <a:solidFill>
                  <a:schemeClr val="accent5">
                    <a:lumMod val="50000"/>
                  </a:schemeClr>
                </a:solidFill>
              </a:rPr>
              <a:t>“Teachers do not </a:t>
            </a:r>
            <a:r>
              <a:rPr lang="en-GB" dirty="0">
                <a:solidFill>
                  <a:schemeClr val="accent5">
                    <a:lumMod val="50000"/>
                  </a:schemeClr>
                </a:solidFill>
                <a:highlight>
                  <a:srgbClr val="FFFF00"/>
                </a:highlight>
              </a:rPr>
              <a:t>respect</a:t>
            </a:r>
            <a:r>
              <a:rPr lang="en-GB" dirty="0">
                <a:solidFill>
                  <a:schemeClr val="accent5">
                    <a:lumMod val="50000"/>
                  </a:schemeClr>
                </a:solidFill>
              </a:rPr>
              <a:t> pupils until they reach the senior phase” </a:t>
            </a:r>
            <a:endParaRPr lang="en-GB" dirty="0"/>
          </a:p>
          <a:p>
            <a:r>
              <a:rPr lang="en-GB" dirty="0"/>
              <a:t>“ I have </a:t>
            </a:r>
            <a:r>
              <a:rPr lang="en-GB" dirty="0">
                <a:highlight>
                  <a:srgbClr val="FFFF00"/>
                </a:highlight>
              </a:rPr>
              <a:t>learning disabilities </a:t>
            </a:r>
            <a:r>
              <a:rPr lang="en-GB" dirty="0"/>
              <a:t>but have had pretty much no </a:t>
            </a:r>
            <a:r>
              <a:rPr lang="en-GB" dirty="0">
                <a:highlight>
                  <a:srgbClr val="FFFF00"/>
                </a:highlight>
              </a:rPr>
              <a:t>support</a:t>
            </a:r>
            <a:r>
              <a:rPr lang="en-GB" dirty="0"/>
              <a:t>”</a:t>
            </a:r>
          </a:p>
          <a:p>
            <a:r>
              <a:rPr lang="en-GB" dirty="0">
                <a:solidFill>
                  <a:schemeClr val="accent5">
                    <a:lumMod val="50000"/>
                  </a:schemeClr>
                </a:solidFill>
              </a:rPr>
              <a:t>“I feel like they [teachers] </a:t>
            </a:r>
            <a:r>
              <a:rPr lang="en-GB" dirty="0">
                <a:solidFill>
                  <a:schemeClr val="accent5">
                    <a:lumMod val="50000"/>
                  </a:schemeClr>
                </a:solidFill>
                <a:highlight>
                  <a:srgbClr val="FFFF00"/>
                </a:highlight>
              </a:rPr>
              <a:t>don’t really listen </a:t>
            </a:r>
            <a:r>
              <a:rPr lang="en-GB" dirty="0">
                <a:solidFill>
                  <a:schemeClr val="accent5">
                    <a:lumMod val="50000"/>
                  </a:schemeClr>
                </a:solidFill>
              </a:rPr>
              <a:t>at all, they just give you   </a:t>
            </a:r>
          </a:p>
          <a:p>
            <a:pPr marL="0" indent="0">
              <a:buNone/>
            </a:pPr>
            <a:r>
              <a:rPr lang="en-GB" dirty="0">
                <a:solidFill>
                  <a:schemeClr val="accent5">
                    <a:lumMod val="50000"/>
                  </a:schemeClr>
                </a:solidFill>
              </a:rPr>
              <a:t>    something to do and then you’re on your own”</a:t>
            </a:r>
          </a:p>
          <a:p>
            <a:pPr marL="0" indent="0">
              <a:buNone/>
            </a:pPr>
            <a:endParaRPr lang="en-GB" sz="2600" dirty="0">
              <a:solidFill>
                <a:schemeClr val="accent5">
                  <a:lumMod val="50000"/>
                </a:schemeClr>
              </a:solidFill>
            </a:endParaRPr>
          </a:p>
        </p:txBody>
      </p:sp>
    </p:spTree>
    <p:extLst>
      <p:ext uri="{BB962C8B-B14F-4D97-AF65-F5344CB8AC3E}">
        <p14:creationId xmlns:p14="http://schemas.microsoft.com/office/powerpoint/2010/main" val="40457909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chart, pie chart&#10;&#10;Description automatically generated">
            <a:extLst>
              <a:ext uri="{FF2B5EF4-FFF2-40B4-BE49-F238E27FC236}">
                <a16:creationId xmlns:a16="http://schemas.microsoft.com/office/drawing/2014/main" id="{878AA9DF-F6B5-47D8-BC8E-420CE4E5FD56}"/>
              </a:ext>
            </a:extLst>
          </p:cNvPr>
          <p:cNvPicPr>
            <a:picLocks noChangeAspect="1"/>
          </p:cNvPicPr>
          <p:nvPr/>
        </p:nvPicPr>
        <p:blipFill rotWithShape="1">
          <a:blip r:embed="rId2"/>
          <a:srcRect l="17682" t="21036" r="16375" b="13019"/>
          <a:stretch/>
        </p:blipFill>
        <p:spPr bwMode="auto">
          <a:xfrm>
            <a:off x="145143" y="81643"/>
            <a:ext cx="11901714" cy="669471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912512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38710-A15B-4D91-9F53-00A1FE500DAA}"/>
              </a:ext>
            </a:extLst>
          </p:cNvPr>
          <p:cNvSpPr>
            <a:spLocks noGrp="1"/>
          </p:cNvSpPr>
          <p:nvPr>
            <p:ph type="title"/>
          </p:nvPr>
        </p:nvSpPr>
        <p:spPr>
          <a:xfrm>
            <a:off x="729017" y="-236559"/>
            <a:ext cx="10515600" cy="1325563"/>
          </a:xfrm>
        </p:spPr>
        <p:txBody>
          <a:bodyPr/>
          <a:lstStyle/>
          <a:p>
            <a:r>
              <a:rPr lang="en-GB" dirty="0"/>
              <a:t>Some Views of Teachers and HTs</a:t>
            </a:r>
          </a:p>
        </p:txBody>
      </p:sp>
      <p:sp>
        <p:nvSpPr>
          <p:cNvPr id="3" name="Content Placeholder 2">
            <a:extLst>
              <a:ext uri="{FF2B5EF4-FFF2-40B4-BE49-F238E27FC236}">
                <a16:creationId xmlns:a16="http://schemas.microsoft.com/office/drawing/2014/main" id="{6174ED55-D7EE-49EE-9344-CB212A8F4F4C}"/>
              </a:ext>
            </a:extLst>
          </p:cNvPr>
          <p:cNvSpPr>
            <a:spLocks noGrp="1"/>
          </p:cNvSpPr>
          <p:nvPr>
            <p:ph idx="1"/>
          </p:nvPr>
        </p:nvSpPr>
        <p:spPr>
          <a:xfrm>
            <a:off x="729017" y="710122"/>
            <a:ext cx="11072149" cy="5437755"/>
          </a:xfrm>
        </p:spPr>
        <p:txBody>
          <a:bodyPr>
            <a:noAutofit/>
          </a:bodyPr>
          <a:lstStyle/>
          <a:p>
            <a:pPr marL="0" indent="0">
              <a:spcBef>
                <a:spcPts val="0"/>
              </a:spcBef>
              <a:buNone/>
            </a:pPr>
            <a:r>
              <a:rPr lang="en-GB" sz="2600"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a:t>
            </a:r>
            <a:r>
              <a:rPr lang="en-GB" sz="26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There needs to be </a:t>
            </a:r>
            <a:r>
              <a:rPr lang="en-GB" sz="2600" dirty="0">
                <a:solidFill>
                  <a:schemeClr val="accent1">
                    <a:lumMod val="75000"/>
                  </a:schemeClr>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real empowerment </a:t>
            </a:r>
            <a:r>
              <a:rPr lang="en-GB" sz="26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for schools to develop rich and aspirational curriculum offers in their own contexts. The investment of time and cash should be in </a:t>
            </a:r>
            <a:r>
              <a:rPr lang="en-GB" sz="2600" dirty="0">
                <a:solidFill>
                  <a:schemeClr val="accent1">
                    <a:lumMod val="75000"/>
                  </a:schemeClr>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schools not national organisations</a:t>
            </a:r>
            <a:r>
              <a:rPr lang="en-GB" sz="26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a:t>
            </a:r>
          </a:p>
          <a:p>
            <a:pPr marL="0" indent="0">
              <a:spcBef>
                <a:spcPts val="0"/>
              </a:spcBef>
              <a:buNone/>
            </a:pPr>
            <a:endParaRPr lang="en-GB" sz="2600"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marL="0" indent="0">
              <a:spcBef>
                <a:spcPts val="0"/>
              </a:spcBef>
              <a:buNone/>
            </a:pPr>
            <a:r>
              <a:rPr lang="en-GB" sz="2600" dirty="0">
                <a:effectLst/>
                <a:latin typeface="Calibri" panose="020F0502020204030204" pitchFamily="34" charset="0"/>
                <a:ea typeface="Calibri" panose="020F0502020204030204" pitchFamily="34" charset="0"/>
                <a:cs typeface="Times New Roman" panose="02020603050405020304" pitchFamily="18" charset="0"/>
              </a:rPr>
              <a:t>“A national curriculum agency ie: a body solely focused on this area and rooted in classroom practitioners and senior leaders able to consider the whole picture and </a:t>
            </a:r>
            <a:r>
              <a:rPr lang="en-GB" sz="26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untrammelled by political or cultural ideologies</a:t>
            </a:r>
            <a:r>
              <a:rPr lang="en-GB" sz="2600" dirty="0">
                <a:effectLst/>
                <a:latin typeface="Calibri" panose="020F0502020204030204" pitchFamily="34" charset="0"/>
                <a:ea typeface="Calibri" panose="020F0502020204030204" pitchFamily="34" charset="0"/>
                <a:cs typeface="Times New Roman" panose="02020603050405020304" pitchFamily="18" charset="0"/>
              </a:rPr>
              <a:t>.”</a:t>
            </a:r>
          </a:p>
          <a:p>
            <a:pPr marL="0" indent="0">
              <a:spcBef>
                <a:spcPts val="0"/>
              </a:spcBef>
              <a:buNone/>
            </a:pPr>
            <a:endParaRPr lang="en-GB" sz="2600"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Bef>
                <a:spcPts val="0"/>
              </a:spcBef>
              <a:spcAft>
                <a:spcPts val="800"/>
              </a:spcAft>
              <a:buNone/>
            </a:pPr>
            <a:r>
              <a:rPr lang="en-GB" sz="26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 No one </a:t>
            </a:r>
            <a:r>
              <a:rPr lang="en-GB" sz="2600" dirty="0">
                <a:solidFill>
                  <a:schemeClr val="accent1">
                    <a:lumMod val="75000"/>
                  </a:schemeClr>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listens to teachers </a:t>
            </a:r>
            <a:r>
              <a:rPr lang="en-GB" sz="26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in the development of qualifications.”</a:t>
            </a:r>
          </a:p>
          <a:p>
            <a:pPr marL="0" indent="0">
              <a:lnSpc>
                <a:spcPct val="107000"/>
              </a:lnSpc>
              <a:spcBef>
                <a:spcPts val="0"/>
              </a:spcBef>
              <a:spcAft>
                <a:spcPts val="800"/>
              </a:spcAft>
              <a:buNone/>
            </a:pPr>
            <a:r>
              <a:rPr lang="en-GB" sz="2600" dirty="0">
                <a:latin typeface="Calibri" panose="020F0502020204030204" pitchFamily="34" charset="0"/>
                <a:ea typeface="Calibri" panose="020F0502020204030204" pitchFamily="34" charset="0"/>
                <a:cs typeface="Times New Roman" panose="02020603050405020304" pitchFamily="18" charset="0"/>
              </a:rPr>
              <a:t>“</a:t>
            </a:r>
            <a:r>
              <a:rPr lang="en-GB" sz="2600" dirty="0">
                <a:effectLst/>
                <a:latin typeface="Calibri" panose="020F0502020204030204" pitchFamily="34" charset="0"/>
                <a:ea typeface="Calibri" panose="020F0502020204030204" pitchFamily="34" charset="0"/>
                <a:cs typeface="Times New Roman" panose="02020603050405020304" pitchFamily="18" charset="0"/>
              </a:rPr>
              <a:t>The SQA </a:t>
            </a:r>
            <a:r>
              <a:rPr lang="en-GB" sz="26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exams</a:t>
            </a:r>
            <a:r>
              <a:rPr lang="en-GB" sz="2600" dirty="0">
                <a:effectLst/>
                <a:latin typeface="Calibri" panose="020F0502020204030204" pitchFamily="34" charset="0"/>
                <a:ea typeface="Calibri" panose="020F0502020204030204" pitchFamily="34" charset="0"/>
                <a:cs typeface="Times New Roman" panose="02020603050405020304" pitchFamily="18" charset="0"/>
              </a:rPr>
              <a:t> at present have never been fit for purpose within CfE”</a:t>
            </a:r>
          </a:p>
          <a:p>
            <a:pPr marL="0" indent="0">
              <a:lnSpc>
                <a:spcPct val="107000"/>
              </a:lnSpc>
              <a:spcBef>
                <a:spcPts val="0"/>
              </a:spcBef>
              <a:spcAft>
                <a:spcPts val="800"/>
              </a:spcAft>
              <a:buNone/>
            </a:pPr>
            <a:r>
              <a:rPr lang="en-GB" sz="2600"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a:t>
            </a:r>
            <a:r>
              <a:rPr lang="en-GB" sz="2600" dirty="0">
                <a:solidFill>
                  <a:schemeClr val="accent1">
                    <a:lumMod val="75000"/>
                  </a:schemeClr>
                </a:solidFill>
                <a:highlight>
                  <a:srgbClr val="FFFF00"/>
                </a:highlight>
                <a:latin typeface="Calibri" panose="020F0502020204030204" pitchFamily="34" charset="0"/>
                <a:ea typeface="Calibri" panose="020F0502020204030204" pitchFamily="34" charset="0"/>
                <a:cs typeface="Times New Roman" panose="02020603050405020304" pitchFamily="18" charset="0"/>
              </a:rPr>
              <a:t>I’m paid to be a leader of learning but am nothing but a leader of admin</a:t>
            </a:r>
            <a:r>
              <a:rPr lang="en-GB" sz="2600"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a:t>
            </a:r>
            <a:endParaRPr lang="en-GB" sz="26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GB" sz="2600" dirty="0">
                <a:solidFill>
                  <a:schemeClr val="accent1">
                    <a:lumMod val="75000"/>
                  </a:schemeClr>
                </a:solidFill>
              </a:rPr>
              <a:t>“There needs to be a </a:t>
            </a:r>
            <a:r>
              <a:rPr lang="en-GB" sz="2600" dirty="0">
                <a:solidFill>
                  <a:schemeClr val="accent1">
                    <a:lumMod val="75000"/>
                  </a:schemeClr>
                </a:solidFill>
                <a:highlight>
                  <a:srgbClr val="FFFF00"/>
                </a:highlight>
              </a:rPr>
              <a:t>deep debate and discussion </a:t>
            </a:r>
            <a:r>
              <a:rPr lang="en-GB" sz="2600" dirty="0">
                <a:solidFill>
                  <a:schemeClr val="accent1">
                    <a:lumMod val="75000"/>
                  </a:schemeClr>
                </a:solidFill>
              </a:rPr>
              <a:t>about the future of the curriculum and the purpose of assessment, </a:t>
            </a:r>
            <a:r>
              <a:rPr lang="en-GB" sz="2600" dirty="0">
                <a:solidFill>
                  <a:schemeClr val="accent1">
                    <a:lumMod val="75000"/>
                  </a:schemeClr>
                </a:solidFill>
                <a:highlight>
                  <a:srgbClr val="FFFF00"/>
                </a:highlight>
              </a:rPr>
              <a:t>driven by the needs of young people and of the nation</a:t>
            </a:r>
            <a:r>
              <a:rPr lang="en-GB" sz="2600" dirty="0">
                <a:solidFill>
                  <a:schemeClr val="accent1">
                    <a:lumMod val="75000"/>
                  </a:schemeClr>
                </a:solidFill>
              </a:rPr>
              <a:t>”</a:t>
            </a:r>
          </a:p>
          <a:p>
            <a:pPr marL="0" indent="0">
              <a:lnSpc>
                <a:spcPct val="107000"/>
              </a:lnSpc>
              <a:spcAft>
                <a:spcPts val="800"/>
              </a:spcAft>
              <a:buNone/>
            </a:pPr>
            <a:endParaRPr lang="en-GB" sz="28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GB" sz="28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GB" sz="2600" dirty="0"/>
          </a:p>
        </p:txBody>
      </p:sp>
    </p:spTree>
    <p:extLst>
      <p:ext uri="{BB962C8B-B14F-4D97-AF65-F5344CB8AC3E}">
        <p14:creationId xmlns:p14="http://schemas.microsoft.com/office/powerpoint/2010/main" val="27622425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AC347803-D8FD-7745-B95F-9A2CF6D70AF8}"/>
              </a:ext>
            </a:extLst>
          </p:cNvPr>
          <p:cNvSpPr/>
          <p:nvPr/>
        </p:nvSpPr>
        <p:spPr>
          <a:xfrm>
            <a:off x="7442522" y="4965538"/>
            <a:ext cx="4556568" cy="1412113"/>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dirty="0"/>
          </a:p>
        </p:txBody>
      </p:sp>
      <p:pic>
        <p:nvPicPr>
          <p:cNvPr id="4" name="Picture 3" descr="Graphical user interface, application&#10;&#10;Description automatically generated">
            <a:extLst>
              <a:ext uri="{FF2B5EF4-FFF2-40B4-BE49-F238E27FC236}">
                <a16:creationId xmlns:a16="http://schemas.microsoft.com/office/drawing/2014/main" id="{3B34F2F7-6C91-CE75-0436-32988DFA0A68}"/>
              </a:ext>
            </a:extLst>
          </p:cNvPr>
          <p:cNvPicPr>
            <a:picLocks noChangeAspect="1"/>
          </p:cNvPicPr>
          <p:nvPr/>
        </p:nvPicPr>
        <p:blipFill rotWithShape="1">
          <a:blip r:embed="rId2"/>
          <a:srcRect l="11744" t="29939" r="39952" b="8410"/>
          <a:stretch/>
        </p:blipFill>
        <p:spPr bwMode="auto">
          <a:xfrm>
            <a:off x="277792" y="105403"/>
            <a:ext cx="12049246" cy="7007296"/>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83F88C19-321E-43FA-31B9-71578C0FB6AB}"/>
              </a:ext>
            </a:extLst>
          </p:cNvPr>
          <p:cNvSpPr txBox="1"/>
          <p:nvPr/>
        </p:nvSpPr>
        <p:spPr>
          <a:xfrm>
            <a:off x="7261186" y="4965538"/>
            <a:ext cx="4737904" cy="1323439"/>
          </a:xfrm>
          <a:prstGeom prst="rect">
            <a:avLst/>
          </a:prstGeom>
          <a:noFill/>
        </p:spPr>
        <p:txBody>
          <a:bodyPr wrap="square" rtlCol="0">
            <a:spAutoFit/>
          </a:bodyPr>
          <a:lstStyle/>
          <a:p>
            <a:pPr algn="ctr"/>
            <a:r>
              <a:rPr lang="en-GB" sz="4000" b="1" dirty="0">
                <a:solidFill>
                  <a:srgbClr val="FF0000"/>
                </a:solidFill>
              </a:rPr>
              <a:t>Scotland’s Education Ecosystem</a:t>
            </a:r>
          </a:p>
        </p:txBody>
      </p:sp>
      <p:pic>
        <p:nvPicPr>
          <p:cNvPr id="2" name="Picture 1" descr="Funnel chart&#10;&#10;Description automatically generated with low confidence">
            <a:extLst>
              <a:ext uri="{FF2B5EF4-FFF2-40B4-BE49-F238E27FC236}">
                <a16:creationId xmlns:a16="http://schemas.microsoft.com/office/drawing/2014/main" id="{183C9882-6100-C7C1-15FB-F114617632FB}"/>
              </a:ext>
            </a:extLst>
          </p:cNvPr>
          <p:cNvPicPr>
            <a:picLocks noChangeAspect="1"/>
          </p:cNvPicPr>
          <p:nvPr/>
        </p:nvPicPr>
        <p:blipFill rotWithShape="1">
          <a:blip r:embed="rId3"/>
          <a:srcRect l="33997" t="19383" r="35965" b="5398"/>
          <a:stretch/>
        </p:blipFill>
        <p:spPr bwMode="auto">
          <a:xfrm>
            <a:off x="172905" y="105403"/>
            <a:ext cx="2174510" cy="292671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251607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16984</TotalTime>
  <Words>2991</Words>
  <Application>Microsoft Office PowerPoint</Application>
  <PresentationFormat>Widescreen</PresentationFormat>
  <Paragraphs>338</Paragraphs>
  <Slides>31</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Arial</vt:lpstr>
      <vt:lpstr>Calibri</vt:lpstr>
      <vt:lpstr>Calibri Light</vt:lpstr>
      <vt:lpstr>Century Gothic</vt:lpstr>
      <vt:lpstr>Symbol</vt:lpstr>
      <vt:lpstr>Office Theme</vt:lpstr>
      <vt:lpstr>PowerPoint Presentation</vt:lpstr>
      <vt:lpstr>PowerPoint Presentation</vt:lpstr>
      <vt:lpstr>PowerPoint Presentation</vt:lpstr>
      <vt:lpstr>PowerPoint Presentation</vt:lpstr>
      <vt:lpstr>PowerPoint Presentation</vt:lpstr>
      <vt:lpstr>Some Views of Children and Young People</vt:lpstr>
      <vt:lpstr>PowerPoint Presentation</vt:lpstr>
      <vt:lpstr>Some Views of Teachers and HTs</vt:lpstr>
      <vt:lpstr>PowerPoint Presentation</vt:lpstr>
      <vt:lpstr>PowerPoint Presentation</vt:lpstr>
      <vt:lpstr>PowerPoint Presentation</vt:lpstr>
      <vt:lpstr>PowerPoint Presentation</vt:lpstr>
      <vt:lpstr>Future Competences and the Future of Curriculum A Global Reference for Curricula Transformation</vt:lpstr>
      <vt:lpstr>PowerPoint Presentation</vt:lpstr>
      <vt:lpstr>PowerPoint Presentation</vt:lpstr>
      <vt:lpstr>PowerPoint Presentation</vt:lpstr>
      <vt:lpstr>PowerPoint Presentation</vt:lpstr>
      <vt:lpstr>Principles Informing a Re-imagined System</vt:lpstr>
      <vt:lpstr>Principles Informing a Re-imagined System</vt:lpstr>
      <vt:lpstr>PowerPoint Presentation</vt:lpstr>
      <vt:lpstr>PowerPoint Presentation</vt:lpstr>
      <vt:lpstr>PowerPoint Presentation</vt:lpstr>
      <vt:lpstr>Areas of general consensus about the Future of Qualifications and Assessment in Scotland</vt:lpstr>
      <vt:lpstr>PowerPoint Presentation</vt:lpstr>
      <vt:lpstr>PowerPoint Presentation</vt:lpstr>
      <vt:lpstr>Draft Qualifications and Assessment Model</vt:lpstr>
      <vt:lpstr>New National Agency</vt:lpstr>
      <vt:lpstr>New Qualifications and Assessment body</vt:lpstr>
      <vt:lpstr>Independent Inspectorate</vt:lpstr>
      <vt:lpstr>Questions in re-imagining education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Kenneth Muir</dc:creator>
  <cp:lastModifiedBy>Kenneth Muir</cp:lastModifiedBy>
  <cp:revision>170</cp:revision>
  <cp:lastPrinted>2022-11-22T16:36:18Z</cp:lastPrinted>
  <dcterms:created xsi:type="dcterms:W3CDTF">2022-02-09T17:15:36Z</dcterms:created>
  <dcterms:modified xsi:type="dcterms:W3CDTF">2023-03-16T21:23:54Z</dcterms:modified>
</cp:coreProperties>
</file>