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735" r:id="rId5"/>
    <p:sldMasterId id="2147483699" r:id="rId6"/>
    <p:sldMasterId id="2147483711" r:id="rId7"/>
    <p:sldMasterId id="2147483663" r:id="rId8"/>
    <p:sldMasterId id="2147483675" r:id="rId9"/>
    <p:sldMasterId id="2147483687" r:id="rId10"/>
    <p:sldMasterId id="2147483844" r:id="rId11"/>
    <p:sldMasterId id="2147484217" r:id="rId12"/>
  </p:sldMasterIdLst>
  <p:notesMasterIdLst>
    <p:notesMasterId r:id="rId51"/>
  </p:notesMasterIdLst>
  <p:handoutMasterIdLst>
    <p:handoutMasterId r:id="rId52"/>
  </p:handoutMasterIdLst>
  <p:sldIdLst>
    <p:sldId id="383" r:id="rId13"/>
    <p:sldId id="410" r:id="rId14"/>
    <p:sldId id="491" r:id="rId15"/>
    <p:sldId id="478" r:id="rId16"/>
    <p:sldId id="492" r:id="rId17"/>
    <p:sldId id="493" r:id="rId18"/>
    <p:sldId id="461" r:id="rId19"/>
    <p:sldId id="409" r:id="rId20"/>
    <p:sldId id="456" r:id="rId21"/>
    <p:sldId id="457" r:id="rId22"/>
    <p:sldId id="466" r:id="rId23"/>
    <p:sldId id="460" r:id="rId24"/>
    <p:sldId id="469" r:id="rId25"/>
    <p:sldId id="432" r:id="rId26"/>
    <p:sldId id="450" r:id="rId27"/>
    <p:sldId id="467" r:id="rId28"/>
    <p:sldId id="470" r:id="rId29"/>
    <p:sldId id="465" r:id="rId30"/>
    <p:sldId id="477" r:id="rId31"/>
    <p:sldId id="488" r:id="rId32"/>
    <p:sldId id="464" r:id="rId33"/>
    <p:sldId id="480" r:id="rId34"/>
    <p:sldId id="481" r:id="rId35"/>
    <p:sldId id="483" r:id="rId36"/>
    <p:sldId id="485" r:id="rId37"/>
    <p:sldId id="458" r:id="rId38"/>
    <p:sldId id="459" r:id="rId39"/>
    <p:sldId id="420" r:id="rId40"/>
    <p:sldId id="490" r:id="rId41"/>
    <p:sldId id="385" r:id="rId42"/>
    <p:sldId id="391" r:id="rId43"/>
    <p:sldId id="390" r:id="rId44"/>
    <p:sldId id="494" r:id="rId45"/>
    <p:sldId id="497" r:id="rId46"/>
    <p:sldId id="498" r:id="rId47"/>
    <p:sldId id="495" r:id="rId48"/>
    <p:sldId id="496" r:id="rId49"/>
    <p:sldId id="422" r:id="rId50"/>
  </p:sldIdLst>
  <p:sldSz cx="9144000" cy="6858000" type="screen4x3"/>
  <p:notesSz cx="6797675" cy="9926638"/>
  <p:defaultTextStyle>
    <a:defPPr>
      <a:defRPr lang="en-GB"/>
    </a:defPPr>
    <a:lvl1pPr algn="l" rtl="0" eaLnBrk="0" fontAlgn="base" hangingPunct="0">
      <a:spcBef>
        <a:spcPct val="0"/>
      </a:spcBef>
      <a:spcAft>
        <a:spcPct val="0"/>
      </a:spcAft>
      <a:defRPr sz="3200" kern="1200">
        <a:solidFill>
          <a:schemeClr val="tx1"/>
        </a:solidFill>
        <a:latin typeface="Comic Sans MS" panose="030F0702030302020204" pitchFamily="66" charset="0"/>
        <a:ea typeface="ＭＳ Ｐゴシック"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Comic Sans MS" panose="030F0702030302020204" pitchFamily="66" charset="0"/>
        <a:ea typeface="ＭＳ Ｐゴシック"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Comic Sans MS" panose="030F0702030302020204" pitchFamily="66" charset="0"/>
        <a:ea typeface="ＭＳ Ｐゴシック"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Comic Sans MS" panose="030F0702030302020204" pitchFamily="66" charset="0"/>
        <a:ea typeface="ＭＳ Ｐゴシック"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Comic Sans MS" panose="030F0702030302020204" pitchFamily="66" charset="0"/>
        <a:ea typeface="ＭＳ Ｐゴシック" panose="020B0600070205080204" pitchFamily="34" charset="-128"/>
        <a:cs typeface="+mn-cs"/>
      </a:defRPr>
    </a:lvl5pPr>
    <a:lvl6pPr marL="2286000" algn="l" defTabSz="914400" rtl="0" eaLnBrk="1" latinLnBrk="0" hangingPunct="1">
      <a:defRPr sz="3200" kern="1200">
        <a:solidFill>
          <a:schemeClr val="tx1"/>
        </a:solidFill>
        <a:latin typeface="Comic Sans MS" panose="030F0702030302020204" pitchFamily="66" charset="0"/>
        <a:ea typeface="ＭＳ Ｐゴシック" panose="020B0600070205080204" pitchFamily="34" charset="-128"/>
        <a:cs typeface="+mn-cs"/>
      </a:defRPr>
    </a:lvl6pPr>
    <a:lvl7pPr marL="2743200" algn="l" defTabSz="914400" rtl="0" eaLnBrk="1" latinLnBrk="0" hangingPunct="1">
      <a:defRPr sz="3200" kern="1200">
        <a:solidFill>
          <a:schemeClr val="tx1"/>
        </a:solidFill>
        <a:latin typeface="Comic Sans MS" panose="030F0702030302020204" pitchFamily="66" charset="0"/>
        <a:ea typeface="ＭＳ Ｐゴシック" panose="020B0600070205080204" pitchFamily="34" charset="-128"/>
        <a:cs typeface="+mn-cs"/>
      </a:defRPr>
    </a:lvl7pPr>
    <a:lvl8pPr marL="3200400" algn="l" defTabSz="914400" rtl="0" eaLnBrk="1" latinLnBrk="0" hangingPunct="1">
      <a:defRPr sz="3200" kern="1200">
        <a:solidFill>
          <a:schemeClr val="tx1"/>
        </a:solidFill>
        <a:latin typeface="Comic Sans MS" panose="030F0702030302020204" pitchFamily="66" charset="0"/>
        <a:ea typeface="ＭＳ Ｐゴシック" panose="020B0600070205080204" pitchFamily="34" charset="-128"/>
        <a:cs typeface="+mn-cs"/>
      </a:defRPr>
    </a:lvl8pPr>
    <a:lvl9pPr marL="3657600" algn="l" defTabSz="914400" rtl="0" eaLnBrk="1" latinLnBrk="0" hangingPunct="1">
      <a:defRPr sz="3200" kern="1200">
        <a:solidFill>
          <a:schemeClr val="tx1"/>
        </a:solidFill>
        <a:latin typeface="Comic Sans MS" panose="030F0702030302020204" pitchFamily="66"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99CC"/>
    <a:srgbClr val="CCECFF"/>
    <a:srgbClr val="FFFFCC"/>
    <a:srgbClr val="FF66CC"/>
    <a:srgbClr val="FF6699"/>
    <a:srgbClr val="0066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55904" autoAdjust="0"/>
  </p:normalViewPr>
  <p:slideViewPr>
    <p:cSldViewPr>
      <p:cViewPr varScale="1">
        <p:scale>
          <a:sx n="40" d="100"/>
          <a:sy n="40" d="100"/>
        </p:scale>
        <p:origin x="894" y="54"/>
      </p:cViewPr>
      <p:guideLst>
        <p:guide orient="horz" pos="2160"/>
        <p:guide pos="2880"/>
      </p:guideLst>
    </p:cSldViewPr>
  </p:slideViewPr>
  <p:outlineViewPr>
    <p:cViewPr>
      <p:scale>
        <a:sx n="33" d="100"/>
        <a:sy n="33" d="100"/>
      </p:scale>
      <p:origin x="0" y="-9636"/>
    </p:cViewPr>
  </p:outlineViewPr>
  <p:notesTextViewPr>
    <p:cViewPr>
      <p:scale>
        <a:sx n="3" d="2"/>
        <a:sy n="3" d="2"/>
      </p:scale>
      <p:origin x="0" y="0"/>
    </p:cViewPr>
  </p:notesTextViewPr>
  <p:sorterViewPr>
    <p:cViewPr>
      <p:scale>
        <a:sx n="78" d="100"/>
        <a:sy n="78" d="100"/>
      </p:scale>
      <p:origin x="0" y="-5082"/>
    </p:cViewPr>
  </p:sorterViewPr>
  <p:notesViewPr>
    <p:cSldViewPr>
      <p:cViewPr>
        <p:scale>
          <a:sx n="84" d="100"/>
          <a:sy n="84" d="100"/>
        </p:scale>
        <p:origin x="1236" y="-9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46915" cy="49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128"/>
              </a:defRPr>
            </a:lvl1pPr>
          </a:lstStyle>
          <a:p>
            <a:pPr>
              <a:defRPr/>
            </a:pPr>
            <a:r>
              <a:rPr lang="en-US" dirty="0"/>
              <a:t>The Salvesen </a:t>
            </a:r>
            <a:r>
              <a:rPr lang="en-US" dirty="0" err="1"/>
              <a:t>Mindroom</a:t>
            </a:r>
            <a:r>
              <a:rPr lang="en-US" dirty="0"/>
              <a:t> Centre</a:t>
            </a:r>
          </a:p>
        </p:txBody>
      </p:sp>
      <p:sp>
        <p:nvSpPr>
          <p:cNvPr id="216067" name="Rectangle 3"/>
          <p:cNvSpPr>
            <a:spLocks noGrp="1" noChangeArrowheads="1"/>
          </p:cNvSpPr>
          <p:nvPr>
            <p:ph type="dt" sz="quarter" idx="1"/>
          </p:nvPr>
        </p:nvSpPr>
        <p:spPr bwMode="auto">
          <a:xfrm>
            <a:off x="3850761" y="0"/>
            <a:ext cx="2946915" cy="49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endParaRPr lang="en-US"/>
          </a:p>
        </p:txBody>
      </p:sp>
      <p:sp>
        <p:nvSpPr>
          <p:cNvPr id="216068" name="Rectangle 4"/>
          <p:cNvSpPr>
            <a:spLocks noGrp="1" noChangeArrowheads="1"/>
          </p:cNvSpPr>
          <p:nvPr>
            <p:ph type="ftr" sz="quarter" idx="2"/>
          </p:nvPr>
        </p:nvSpPr>
        <p:spPr bwMode="auto">
          <a:xfrm>
            <a:off x="0" y="9430388"/>
            <a:ext cx="2946915" cy="49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128"/>
              </a:defRPr>
            </a:lvl1pPr>
          </a:lstStyle>
          <a:p>
            <a:pPr>
              <a:defRPr/>
            </a:pPr>
            <a:endParaRPr lang="en-US"/>
          </a:p>
        </p:txBody>
      </p:sp>
      <p:sp>
        <p:nvSpPr>
          <p:cNvPr id="216069" name="Rectangle 5"/>
          <p:cNvSpPr>
            <a:spLocks noGrp="1" noChangeArrowheads="1"/>
          </p:cNvSpPr>
          <p:nvPr>
            <p:ph type="sldNum" sz="quarter" idx="3"/>
          </p:nvPr>
        </p:nvSpPr>
        <p:spPr bwMode="auto">
          <a:xfrm>
            <a:off x="3850761" y="9430388"/>
            <a:ext cx="2946915" cy="49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C6A96B-9144-4BB9-811C-11267B1A0011}" type="slidenum">
              <a:rPr lang="en-US" altLang="en-US"/>
              <a:pPr>
                <a:defRPr/>
              </a:pPr>
              <a:t>‹#›</a:t>
            </a:fld>
            <a:endParaRPr lang="en-US" altLang="en-US"/>
          </a:p>
        </p:txBody>
      </p:sp>
    </p:spTree>
    <p:extLst>
      <p:ext uri="{BB962C8B-B14F-4D97-AF65-F5344CB8AC3E}">
        <p14:creationId xmlns:p14="http://schemas.microsoft.com/office/powerpoint/2010/main" val="21444766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6915" cy="49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128"/>
              </a:defRPr>
            </a:lvl1pPr>
          </a:lstStyle>
          <a:p>
            <a:pPr>
              <a:defRPr/>
            </a:pPr>
            <a:endParaRPr lang="en-GB"/>
          </a:p>
        </p:txBody>
      </p:sp>
      <p:sp>
        <p:nvSpPr>
          <p:cNvPr id="22531" name="Rectangle 3"/>
          <p:cNvSpPr>
            <a:spLocks noGrp="1" noChangeArrowheads="1"/>
          </p:cNvSpPr>
          <p:nvPr>
            <p:ph type="dt" idx="1"/>
          </p:nvPr>
        </p:nvSpPr>
        <p:spPr bwMode="auto">
          <a:xfrm>
            <a:off x="3850761" y="0"/>
            <a:ext cx="2946915" cy="49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128"/>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906985" y="4716010"/>
            <a:ext cx="4983706" cy="4466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534" name="Rectangle 6"/>
          <p:cNvSpPr>
            <a:spLocks noGrp="1" noChangeArrowheads="1"/>
          </p:cNvSpPr>
          <p:nvPr>
            <p:ph type="ftr" sz="quarter" idx="4"/>
          </p:nvPr>
        </p:nvSpPr>
        <p:spPr bwMode="auto">
          <a:xfrm>
            <a:off x="0" y="9430388"/>
            <a:ext cx="2946915" cy="49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128"/>
              </a:defRPr>
            </a:lvl1pPr>
          </a:lstStyle>
          <a:p>
            <a:pPr>
              <a:defRPr/>
            </a:pPr>
            <a:endParaRPr lang="en-GB"/>
          </a:p>
        </p:txBody>
      </p:sp>
      <p:sp>
        <p:nvSpPr>
          <p:cNvPr id="22535" name="Rectangle 7"/>
          <p:cNvSpPr>
            <a:spLocks noGrp="1" noChangeArrowheads="1"/>
          </p:cNvSpPr>
          <p:nvPr>
            <p:ph type="sldNum" sz="quarter" idx="5"/>
          </p:nvPr>
        </p:nvSpPr>
        <p:spPr bwMode="auto">
          <a:xfrm>
            <a:off x="3850761" y="9430388"/>
            <a:ext cx="2946915" cy="49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F8C906F-431D-421A-9B1C-71EBF8698474}" type="slidenum">
              <a:rPr lang="en-GB" altLang="en-US"/>
              <a:pPr>
                <a:defRPr/>
              </a:pPr>
              <a:t>‹#›</a:t>
            </a:fld>
            <a:endParaRPr lang="en-GB" altLang="en-US"/>
          </a:p>
        </p:txBody>
      </p:sp>
    </p:spTree>
    <p:extLst>
      <p:ext uri="{BB962C8B-B14F-4D97-AF65-F5344CB8AC3E}">
        <p14:creationId xmlns:p14="http://schemas.microsoft.com/office/powerpoint/2010/main" val="176067949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532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76E10E1-D757-4F39-8686-43504E7E73C5}"/>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29796C1A-B11C-4DDB-A125-1E2D69530077}"/>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dirty="0"/>
              <a:t>Children and young people often feel they are being punished for their additional support needs and many experience bullying</a:t>
            </a:r>
          </a:p>
          <a:p>
            <a:endParaRPr lang="en-GB" altLang="en-US" dirty="0"/>
          </a:p>
          <a:p>
            <a:r>
              <a:rPr lang="en-GB" altLang="en-US" dirty="0"/>
              <a:t>There is an alarming rise in the number of pupils experiencing mental health issues and a concerning failure of the Child and Adolescent Mental Health Service to provide the much needed support in a timely manner.</a:t>
            </a:r>
          </a:p>
          <a:p>
            <a:endParaRPr lang="en-GB" altLang="en-US" dirty="0"/>
          </a:p>
          <a:p>
            <a:r>
              <a:rPr lang="en-GB" altLang="en-US" dirty="0"/>
              <a:t>Source:</a:t>
            </a:r>
          </a:p>
          <a:p>
            <a:endParaRPr lang="en-GB" altLang="en-US" dirty="0"/>
          </a:p>
          <a:p>
            <a:r>
              <a:rPr lang="en-GB" altLang="en-US" dirty="0"/>
              <a:t>Included in the Main?! (Enable Scotland, 2016).</a:t>
            </a:r>
          </a:p>
          <a:p>
            <a:r>
              <a:rPr lang="en-GB" altLang="en-US" dirty="0"/>
              <a:t>State of Children’s Rights in Scotland (Together, 2016)</a:t>
            </a:r>
          </a:p>
          <a:p>
            <a:r>
              <a:rPr lang="en-GB" altLang="en-US" dirty="0" err="1"/>
              <a:t>SPICe</a:t>
            </a:r>
            <a:r>
              <a:rPr lang="en-GB" altLang="en-US" dirty="0"/>
              <a:t> Briefing16/76 (2016): Child and Adolescent Mental Health –Trends and Key Issues (Scottish Parliament, 2016)</a:t>
            </a:r>
          </a:p>
          <a:p>
            <a:r>
              <a:rPr lang="en-GB" altLang="en-US" dirty="0"/>
              <a:t>ISD CAMHS in Scotland:</a:t>
            </a:r>
            <a:r>
              <a:rPr lang="en-GB" altLang="en-US" baseline="0" dirty="0"/>
              <a:t> </a:t>
            </a:r>
            <a:r>
              <a:rPr lang="en-GB" altLang="en-US" dirty="0"/>
              <a:t>Waiting Times, Service Demand, and Workforce.</a:t>
            </a:r>
            <a:r>
              <a:rPr lang="en-GB" altLang="en-US" baseline="0" dirty="0"/>
              <a:t> </a:t>
            </a:r>
            <a:r>
              <a:rPr lang="en-GB" altLang="en-US" dirty="0"/>
              <a:t>Quarter ending 30 September 2017.</a:t>
            </a:r>
            <a:r>
              <a:rPr lang="en-GB" altLang="en-US" baseline="0" dirty="0"/>
              <a:t> </a:t>
            </a:r>
            <a:r>
              <a:rPr lang="en-GB" altLang="en-US" dirty="0"/>
              <a:t>Publication date – 5 December 2017</a:t>
            </a:r>
          </a:p>
          <a:p>
            <a:endParaRPr lang="en-GB" altLang="en-US" dirty="0"/>
          </a:p>
        </p:txBody>
      </p:sp>
      <p:sp>
        <p:nvSpPr>
          <p:cNvPr id="41988" name="Slide Number Placeholder 3">
            <a:extLst>
              <a:ext uri="{FF2B5EF4-FFF2-40B4-BE49-F238E27FC236}">
                <a16:creationId xmlns:a16="http://schemas.microsoft.com/office/drawing/2014/main" id="{232660FD-BCAD-4285-A1CE-E511050CA9B2}"/>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702030302020204" pitchFamily="66" charset="0"/>
                <a:ea typeface="ＭＳ Ｐゴシック" panose="020B0600070205080204" pitchFamily="34" charset="-128"/>
              </a:defRPr>
            </a:lvl1pPr>
            <a:lvl2pPr marL="742950" indent="-285750">
              <a:defRPr sz="3200">
                <a:solidFill>
                  <a:schemeClr val="tx1"/>
                </a:solidFill>
                <a:latin typeface="Comic Sans MS" panose="030F0702030302020204" pitchFamily="66" charset="0"/>
                <a:ea typeface="ＭＳ Ｐゴシック" panose="020B0600070205080204" pitchFamily="34" charset="-128"/>
              </a:defRPr>
            </a:lvl2pPr>
            <a:lvl3pPr marL="1143000" indent="-228600">
              <a:defRPr sz="3200">
                <a:solidFill>
                  <a:schemeClr val="tx1"/>
                </a:solidFill>
                <a:latin typeface="Comic Sans MS" panose="030F0702030302020204" pitchFamily="66" charset="0"/>
                <a:ea typeface="ＭＳ Ｐゴシック" panose="020B0600070205080204" pitchFamily="34" charset="-128"/>
              </a:defRPr>
            </a:lvl3pPr>
            <a:lvl4pPr marL="1600200" indent="-228600">
              <a:defRPr sz="3200">
                <a:solidFill>
                  <a:schemeClr val="tx1"/>
                </a:solidFill>
                <a:latin typeface="Comic Sans MS" panose="030F0702030302020204" pitchFamily="66" charset="0"/>
                <a:ea typeface="ＭＳ Ｐゴシック" panose="020B0600070205080204" pitchFamily="34" charset="-128"/>
              </a:defRPr>
            </a:lvl4pPr>
            <a:lvl5pPr marL="2057400" indent="-228600">
              <a:defRPr sz="32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9pPr>
          </a:lstStyle>
          <a:p>
            <a:fld id="{338AE0FC-D13A-4801-A537-09D01F408D96}" type="slidenum">
              <a:rPr lang="en-GB" altLang="en-US" sz="1200" smtClean="0"/>
              <a:pPr/>
              <a:t>10</a:t>
            </a:fld>
            <a:endParaRPr lang="en-GB" altLang="en-US" sz="1200"/>
          </a:p>
        </p:txBody>
      </p:sp>
    </p:spTree>
    <p:extLst>
      <p:ext uri="{BB962C8B-B14F-4D97-AF65-F5344CB8AC3E}">
        <p14:creationId xmlns:p14="http://schemas.microsoft.com/office/powerpoint/2010/main" val="368322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46125"/>
            <a:ext cx="4959350" cy="3719513"/>
          </a:xfrm>
        </p:spPr>
      </p:sp>
      <p:sp>
        <p:nvSpPr>
          <p:cNvPr id="3" name="Notes Placeholder 2"/>
          <p:cNvSpPr>
            <a:spLocks noGrp="1"/>
          </p:cNvSpPr>
          <p:nvPr>
            <p:ph type="body" idx="1"/>
          </p:nvPr>
        </p:nvSpPr>
        <p:spPr/>
        <p:txBody>
          <a:bodyPr/>
          <a:lstStyle/>
          <a:p>
            <a:r>
              <a:rPr lang="en-GB" dirty="0"/>
              <a:t>This slide shows how the statistics we have talked about translate into the cases we deal with on a daily basis in Direct Help and Support. In the slides to follow, we will try to put even more context around the reality of daily life for the families we support.</a:t>
            </a:r>
          </a:p>
          <a:p>
            <a:r>
              <a:rPr lang="en-GB" dirty="0"/>
              <a:t>Many of the parents who contact us tell us that their child has been excluded and it is not uncommon to hear that this is happening to very young children in primary school.</a:t>
            </a:r>
          </a:p>
          <a:p>
            <a:r>
              <a:rPr lang="en-GB" dirty="0"/>
              <a:t>We often hear from parents that because a young person can’t or won’t engage services are withdrawn.</a:t>
            </a:r>
          </a:p>
          <a:p>
            <a:r>
              <a:rPr lang="en-GB" dirty="0"/>
              <a:t>Sometimes the plans put in place for children and young people do not seem to reflect the small steps which are necessary to facilitate effective outcomes for them – for example focusing on work placements for a young person who has been out of school for lengthy periods, rather than focusing on supporting them to return to school in the first instance.</a:t>
            </a:r>
          </a:p>
          <a:p>
            <a:endParaRPr lang="en-GB" dirty="0"/>
          </a:p>
        </p:txBody>
      </p:sp>
    </p:spTree>
    <p:extLst>
      <p:ext uri="{BB962C8B-B14F-4D97-AF65-F5344CB8AC3E}">
        <p14:creationId xmlns:p14="http://schemas.microsoft.com/office/powerpoint/2010/main" val="202234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95E180E-7DF5-45B3-A6A0-A2E621A1A58E}"/>
              </a:ext>
            </a:extLst>
          </p:cNvPr>
          <p:cNvSpPr>
            <a:spLocks noGrp="1" noRot="1" noChangeAspect="1" noTextEdit="1"/>
          </p:cNvSpPr>
          <p:nvPr>
            <p:ph type="sldImg"/>
          </p:nvPr>
        </p:nvSpPr>
        <p:spPr>
          <a:xfrm>
            <a:off x="752475" y="746125"/>
            <a:ext cx="5292725" cy="3970338"/>
          </a:xfrm>
          <a:ln/>
        </p:spPr>
      </p:sp>
      <p:sp>
        <p:nvSpPr>
          <p:cNvPr id="48131" name="Notes Placeholder 2">
            <a:extLst>
              <a:ext uri="{FF2B5EF4-FFF2-40B4-BE49-F238E27FC236}">
                <a16:creationId xmlns:a16="http://schemas.microsoft.com/office/drawing/2014/main" id="{F6591304-B649-4849-9724-1F387311CD2E}"/>
              </a:ext>
            </a:extLst>
          </p:cNvPr>
          <p:cNvSpPr>
            <a:spLocks noGrp="1"/>
          </p:cNvSpPr>
          <p:nvPr>
            <p:ph type="body" idx="1"/>
          </p:nvPr>
        </p:nvSpPr>
        <p:spPr>
          <a:xfrm>
            <a:off x="906985" y="4963318"/>
            <a:ext cx="4983706" cy="421894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sz="1400" dirty="0"/>
          </a:p>
          <a:p>
            <a:r>
              <a:rPr lang="en-GB" altLang="en-US" sz="1400" dirty="0"/>
              <a:t>Last year we responded to an average of 26 initial enquiries each month and had between 204 and 259 cases which were active during that year</a:t>
            </a:r>
          </a:p>
          <a:p>
            <a:r>
              <a:rPr lang="en-GB" altLang="en-US" sz="1400" dirty="0"/>
              <a:t>We were engaged in 25 out of 32 local authorities last year </a:t>
            </a:r>
          </a:p>
          <a:p>
            <a:r>
              <a:rPr lang="en-GB" altLang="en-US" sz="1400" dirty="0"/>
              <a:t>We distributed 85,000 copies of our publication ‘It takes all kinds of minds’</a:t>
            </a:r>
          </a:p>
          <a:p>
            <a:r>
              <a:rPr lang="en-GB" altLang="en-US" sz="1400" dirty="0"/>
              <a:t>So we have been busy! And there is continuing demand for our services</a:t>
            </a:r>
          </a:p>
          <a:p>
            <a:endParaRPr lang="en-GB" altLang="en-US" sz="1400" dirty="0"/>
          </a:p>
          <a:p>
            <a:endParaRPr lang="en-GB" altLang="en-US" sz="1400" dirty="0"/>
          </a:p>
          <a:p>
            <a:endParaRPr lang="en-GB" altLang="en-US" sz="1400" dirty="0"/>
          </a:p>
          <a:p>
            <a:endParaRPr lang="en-GB" altLang="en-US" sz="1400" dirty="0"/>
          </a:p>
        </p:txBody>
      </p:sp>
      <p:sp>
        <p:nvSpPr>
          <p:cNvPr id="48132" name="Slide Number Placeholder 3">
            <a:extLst>
              <a:ext uri="{FF2B5EF4-FFF2-40B4-BE49-F238E27FC236}">
                <a16:creationId xmlns:a16="http://schemas.microsoft.com/office/drawing/2014/main" id="{5F5F30FB-CD65-42A4-AED5-4150EF53D90C}"/>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702030302020204" pitchFamily="66" charset="0"/>
                <a:ea typeface="ＭＳ Ｐゴシック" panose="020B0600070205080204" pitchFamily="34" charset="-128"/>
              </a:defRPr>
            </a:lvl1pPr>
            <a:lvl2pPr marL="742950" indent="-285750">
              <a:defRPr sz="3200">
                <a:solidFill>
                  <a:schemeClr val="tx1"/>
                </a:solidFill>
                <a:latin typeface="Comic Sans MS" panose="030F0702030302020204" pitchFamily="66" charset="0"/>
                <a:ea typeface="ＭＳ Ｐゴシック" panose="020B0600070205080204" pitchFamily="34" charset="-128"/>
              </a:defRPr>
            </a:lvl2pPr>
            <a:lvl3pPr marL="1143000" indent="-228600">
              <a:defRPr sz="3200">
                <a:solidFill>
                  <a:schemeClr val="tx1"/>
                </a:solidFill>
                <a:latin typeface="Comic Sans MS" panose="030F0702030302020204" pitchFamily="66" charset="0"/>
                <a:ea typeface="ＭＳ Ｐゴシック" panose="020B0600070205080204" pitchFamily="34" charset="-128"/>
              </a:defRPr>
            </a:lvl3pPr>
            <a:lvl4pPr marL="1600200" indent="-228600">
              <a:defRPr sz="3200">
                <a:solidFill>
                  <a:schemeClr val="tx1"/>
                </a:solidFill>
                <a:latin typeface="Comic Sans MS" panose="030F0702030302020204" pitchFamily="66" charset="0"/>
                <a:ea typeface="ＭＳ Ｐゴシック" panose="020B0600070205080204" pitchFamily="34" charset="-128"/>
              </a:defRPr>
            </a:lvl4pPr>
            <a:lvl5pPr marL="2057400" indent="-228600">
              <a:defRPr sz="32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9pPr>
          </a:lstStyle>
          <a:p>
            <a:fld id="{07E40408-AFF5-4C5E-B96C-E207C4860CAB}" type="slidenum">
              <a:rPr lang="en-GB" altLang="en-US" sz="1200" smtClean="0"/>
              <a:pPr/>
              <a:t>12</a:t>
            </a:fld>
            <a:endParaRPr lang="en-GB" altLang="en-US" sz="1200"/>
          </a:p>
        </p:txBody>
      </p:sp>
    </p:spTree>
    <p:extLst>
      <p:ext uri="{BB962C8B-B14F-4D97-AF65-F5344CB8AC3E}">
        <p14:creationId xmlns:p14="http://schemas.microsoft.com/office/powerpoint/2010/main" val="3010993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are aware it is national policy that every child should be educated in a mainstream setting – and that is a parental choice that many families make.</a:t>
            </a:r>
          </a:p>
          <a:p>
            <a:r>
              <a:rPr lang="en-GB" dirty="0"/>
              <a:t>But, as Enable (pictured) showed with their well-researched document, and campaign, ‘Included in the main?!’ mainstream education often leaves children lonely,</a:t>
            </a:r>
            <a:r>
              <a:rPr lang="en-GB" baseline="0" dirty="0"/>
              <a:t> subject to bullying, and not near to achieving their full potential.</a:t>
            </a:r>
          </a:p>
          <a:p>
            <a:r>
              <a:rPr lang="en-GB" baseline="0" dirty="0"/>
              <a:t>We have supported many parents to seek alternatives to mainstream in the best interests of the child or young person in their family. This often involves a contested process using the placing request procedures available in each local authority.</a:t>
            </a:r>
            <a:endParaRPr lang="en-GB" dirty="0"/>
          </a:p>
        </p:txBody>
      </p:sp>
    </p:spTree>
    <p:extLst>
      <p:ext uri="{BB962C8B-B14F-4D97-AF65-F5344CB8AC3E}">
        <p14:creationId xmlns:p14="http://schemas.microsoft.com/office/powerpoint/2010/main" val="3255637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12A2C88-AA74-4082-BE91-E26E75D861D1}"/>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A53712B4-17D8-4710-A79F-E852D4959E08}"/>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aseline="0" dirty="0"/>
              <a:t>As a result of the mainstreaming policy, teachers could be supporting children with any combination from </a:t>
            </a:r>
            <a:r>
              <a:rPr lang="en-US" altLang="en-US" dirty="0"/>
              <a:t>the range of conditions that give rise to learning difficulties. In our experience, it is extremely common to see co-existing conditions. </a:t>
            </a:r>
          </a:p>
          <a:p>
            <a:r>
              <a:rPr lang="en-US" altLang="en-US" dirty="0"/>
              <a:t>This means that the issues faced by these children and young people are complex and the solutions to support them should be tailored to the individual.</a:t>
            </a:r>
          </a:p>
          <a:p>
            <a:endParaRPr lang="en-US" altLang="en-US" dirty="0"/>
          </a:p>
        </p:txBody>
      </p:sp>
    </p:spTree>
    <p:extLst>
      <p:ext uri="{BB962C8B-B14F-4D97-AF65-F5344CB8AC3E}">
        <p14:creationId xmlns:p14="http://schemas.microsoft.com/office/powerpoint/2010/main" val="280451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might be going on for the children in your classroom? Does anyone have any ideas what these pictures represent?</a:t>
            </a:r>
          </a:p>
          <a:p>
            <a:endParaRPr lang="en-GB" dirty="0"/>
          </a:p>
          <a:p>
            <a:r>
              <a:rPr lang="en-GB" dirty="0"/>
              <a:t>These images represent the impact that everyday struggles may have on children with additional support needs.</a:t>
            </a:r>
          </a:p>
          <a:p>
            <a:endParaRPr lang="en-GB" dirty="0"/>
          </a:p>
          <a:p>
            <a:r>
              <a:rPr lang="en-GB" dirty="0"/>
              <a:t>We often use ‘the coke bottle effect’ to demonstrate that every time a child or young person encounters something during their day which they find difficult, the bottle is shaken a little more – it could be the room is too noisy or the lights are too bright: they didn’t understand an instruction; their clothes are itchy and uncomfortable, and so on. However, you can’t see that this is happening and it is not until you take the cap off (most often when the child is at home) that there is an explosion.</a:t>
            </a:r>
          </a:p>
          <a:p>
            <a:endParaRPr lang="en-GB" dirty="0"/>
          </a:p>
          <a:p>
            <a:r>
              <a:rPr lang="en-GB" dirty="0"/>
              <a:t>The iceberg is a simple one, showing that we may only be aware of a small amount of what is happening for a child or young person. They may be struggling with a great deal under the surface which remains hidden.</a:t>
            </a:r>
          </a:p>
          <a:p>
            <a:endParaRPr lang="en-GB" dirty="0"/>
          </a:p>
          <a:p>
            <a:r>
              <a:rPr lang="en-GB" dirty="0"/>
              <a:t>The tower of bricks demonstrates the increasing load a child or young person has to carry throughout the day. A young person described to us the feeling of having more and more bricks added until he was weighed down.</a:t>
            </a:r>
          </a:p>
        </p:txBody>
      </p:sp>
    </p:spTree>
    <p:extLst>
      <p:ext uri="{BB962C8B-B14F-4D97-AF65-F5344CB8AC3E}">
        <p14:creationId xmlns:p14="http://schemas.microsoft.com/office/powerpoint/2010/main" val="2041389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talked about the effect of daily pressures on children and young people with additional support needs.</a:t>
            </a:r>
          </a:p>
          <a:p>
            <a:r>
              <a:rPr lang="en-GB" dirty="0"/>
              <a:t>One of the key consequences for families of their child not being suitably supported in school is that school attendance becomes an issue. It can even become a battleground – within families and between families and the local authority. </a:t>
            </a:r>
          </a:p>
          <a:p>
            <a:r>
              <a:rPr lang="en-GB" dirty="0"/>
              <a:t>We commonly hear the reasons shown on the slide for non-attendance.</a:t>
            </a:r>
          </a:p>
          <a:p>
            <a:r>
              <a:rPr lang="en-GB" dirty="0"/>
              <a:t>Dropping behind at</a:t>
            </a:r>
            <a:r>
              <a:rPr lang="en-GB" baseline="0" dirty="0"/>
              <a:t> school is potentially very damaging for the education of children and young people, leaving them isolated at home, and becoming ever more distant from their peers. We are aware of children who have barely had any teaching for more than a year at a time. </a:t>
            </a:r>
          </a:p>
          <a:p>
            <a:r>
              <a:rPr lang="en-GB" baseline="0" dirty="0"/>
              <a:t>We also know that there is not good data on this issue, but families who contact us often report that their children are out of school.</a:t>
            </a:r>
            <a:endParaRPr lang="en-GB" dirty="0"/>
          </a:p>
          <a:p>
            <a:r>
              <a:rPr lang="en-GB" dirty="0"/>
              <a:t>We know that this is an issue that Education Scotland is very concerned about,</a:t>
            </a:r>
            <a:r>
              <a:rPr lang="en-GB" baseline="0" dirty="0"/>
              <a:t> and it is one we raise at a high level whenever we can. For example, we sit on some national policy groups such as the advisory group on additional support for learning.</a:t>
            </a:r>
            <a:endParaRPr lang="en-GB" dirty="0"/>
          </a:p>
        </p:txBody>
      </p:sp>
    </p:spTree>
    <p:extLst>
      <p:ext uri="{BB962C8B-B14F-4D97-AF65-F5344CB8AC3E}">
        <p14:creationId xmlns:p14="http://schemas.microsoft.com/office/powerpoint/2010/main" val="1001323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additional support for learning legislation puts the burden on education authorities to provide adequate and efficient additional support. In complex cases the child would be entitled to a CSP where significant support from outside agencies is set out in a statutory plan. However, there are very few CSP’s in practice (0.3% of children with additional support needs in Scotland have a CSP). In complex cases where there isn’t a CSP, schools still require input from other agencies to support children and young people.  </a:t>
            </a:r>
          </a:p>
          <a:p>
            <a:r>
              <a:rPr lang="en-GB" dirty="0"/>
              <a:t>Our caseload includes numerous instances</a:t>
            </a:r>
            <a:r>
              <a:rPr lang="en-GB" baseline="0" dirty="0"/>
              <a:t> where families need help to manage the behaviour of their child or young person. Many families feel mistrustful of Social Work, so it can be hard to persuade them of the value (and sometimes resources) that good social work intervention can bring. Conversely, we have sat in meetings with families where the Social Work support has been inadequate at best and negligent at worst.</a:t>
            </a:r>
          </a:p>
          <a:p>
            <a:endParaRPr lang="en-GB" baseline="0" dirty="0"/>
          </a:p>
          <a:p>
            <a:r>
              <a:rPr lang="en-GB" baseline="0" dirty="0"/>
              <a:t>In Health services, there is often a lengthy waiting time which may or may not result in a diagnosis and with little or no follow up. In other words, family concerns about their child are dismissed and no support is made available.</a:t>
            </a:r>
          </a:p>
          <a:p>
            <a:endParaRPr lang="en-GB" baseline="0" dirty="0"/>
          </a:p>
          <a:p>
            <a:r>
              <a:rPr lang="en-GB" baseline="0" dirty="0"/>
              <a:t>The lack of CAMHS services are well known – CYP have a target waiting time of 18 weeks, often not met. Locally, CYP will not be seen by CAMHS unless there is co-morbidity. </a:t>
            </a:r>
          </a:p>
          <a:p>
            <a:endParaRPr lang="en-GB" baseline="0" dirty="0"/>
          </a:p>
          <a:p>
            <a:r>
              <a:rPr lang="en-GB" baseline="0" dirty="0"/>
              <a:t>Counselling provision in schools is patchy.</a:t>
            </a:r>
          </a:p>
          <a:p>
            <a:endParaRPr lang="en-GB" baseline="0" dirty="0"/>
          </a:p>
        </p:txBody>
      </p:sp>
    </p:spTree>
    <p:extLst>
      <p:ext uri="{BB962C8B-B14F-4D97-AF65-F5344CB8AC3E}">
        <p14:creationId xmlns:p14="http://schemas.microsoft.com/office/powerpoint/2010/main" val="2518589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pick up again on the issues around CAMHS, this recent study highlights the issues faced by professionals trying to secure support for the CYP they are working with.</a:t>
            </a:r>
          </a:p>
          <a:p>
            <a:r>
              <a:rPr lang="en-GB" dirty="0"/>
              <a:t>The study shows that a referral to CAMHS is more likely to be rejected if it is made by a teacher.</a:t>
            </a:r>
          </a:p>
          <a:p>
            <a:r>
              <a:rPr lang="en-GB" dirty="0"/>
              <a:t>There isn’t a magic formula for accessing services and sometimes it comes down to persistence and a strong voice. Some of our families struggle with this and rely on us to step in</a:t>
            </a:r>
          </a:p>
        </p:txBody>
      </p:sp>
    </p:spTree>
    <p:extLst>
      <p:ext uri="{BB962C8B-B14F-4D97-AF65-F5344CB8AC3E}">
        <p14:creationId xmlns:p14="http://schemas.microsoft.com/office/powerpoint/2010/main" val="3254719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Direct Help and Support Team offer practical and emotional support to parents and carers of young people up to the age of 25.</a:t>
            </a:r>
          </a:p>
          <a:p>
            <a:endParaRPr lang="en-GB" dirty="0"/>
          </a:p>
          <a:p>
            <a:r>
              <a:rPr lang="en-GB" dirty="0"/>
              <a:t>Our approach is non-confrontational and we support the parents and carers to have their voices heard.</a:t>
            </a:r>
          </a:p>
          <a:p>
            <a:endParaRPr lang="en-GB" dirty="0"/>
          </a:p>
          <a:p>
            <a:r>
              <a:rPr lang="en-GB" dirty="0"/>
              <a:t>In the first instance this is done by providing a listening ear. We take a lot of time during the first call to explore the issues the caller is facing.</a:t>
            </a:r>
          </a:p>
          <a:p>
            <a:r>
              <a:rPr lang="en-GB" dirty="0"/>
              <a:t>In some cases they say it is the first time someone has taken the time to listen to them and the call can be a chance for them to off load what can be years of frustration.</a:t>
            </a:r>
          </a:p>
          <a:p>
            <a:r>
              <a:rPr lang="en-GB" dirty="0"/>
              <a:t>During the call we try to focus on what is happening now and to work out ways in which the situation could be moved forward.</a:t>
            </a:r>
          </a:p>
          <a:p>
            <a:r>
              <a:rPr lang="en-GB" dirty="0"/>
              <a:t>We will often need to undertake specific research to provide the parent or carer with the correct information or to find an appropriate service and we will always end a call by agreeing what we will do and giving a reasonable timescale in which to do this.</a:t>
            </a:r>
          </a:p>
          <a:p>
            <a:r>
              <a:rPr lang="en-GB" dirty="0"/>
              <a:t>After the call we tend to provide information by email if this is appropriate for the parent/carer but are happy to work in other ways if this is preferable, such as posting out information or arranging a time to call them to discuss the information we have researched,</a:t>
            </a:r>
          </a:p>
          <a:p>
            <a:r>
              <a:rPr lang="en-GB" dirty="0"/>
              <a:t>This initial call is followed up by further discussion and more information and advice where appropriate.</a:t>
            </a:r>
          </a:p>
          <a:p>
            <a:r>
              <a:rPr lang="en-GB" dirty="0"/>
              <a:t>If a parent requires a more intensive level of input such as someone to liaise with professionals on their behalf and to attend meetings, the parent/carer is allocated someone from our team to do this.</a:t>
            </a:r>
          </a:p>
          <a:p>
            <a:endParaRPr lang="en-GB" dirty="0"/>
          </a:p>
          <a:p>
            <a:r>
              <a:rPr lang="en-GB" dirty="0"/>
              <a:t>We’ll give  a bit more context around that approach in the next few slides.</a:t>
            </a:r>
          </a:p>
          <a:p>
            <a:endParaRPr lang="en-GB" dirty="0"/>
          </a:p>
        </p:txBody>
      </p:sp>
    </p:spTree>
    <p:extLst>
      <p:ext uri="{BB962C8B-B14F-4D97-AF65-F5344CB8AC3E}">
        <p14:creationId xmlns:p14="http://schemas.microsoft.com/office/powerpoint/2010/main" val="223538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DINAH – Good morning. Thank you for coming to the workshop this morning. My name is Dinah Aitken and I’m here today with my colleague, Nell Page, to introduce you to The Salvesen </a:t>
            </a:r>
            <a:r>
              <a:rPr lang="en-GB" dirty="0" err="1"/>
              <a:t>Mindroom</a:t>
            </a:r>
            <a:r>
              <a:rPr lang="en-GB" dirty="0"/>
              <a:t> Centre and explain the services we provide in the hope that we may be able to support you to work with families that have a child or young person affected by a learning difficulty.</a:t>
            </a:r>
          </a:p>
          <a:p>
            <a:endParaRPr lang="en-GB" dirty="0"/>
          </a:p>
          <a:p>
            <a:r>
              <a:rPr lang="en-GB" dirty="0"/>
              <a:t>In this session, we will talk about the service, and demonstrate both our method of working and also give examples of some of the practical resources we provide. We hope to pause the talk at one or two points to offer you a chance to ask questions, and give your view of the challenges that occur in the sorts of situation we will be describing.</a:t>
            </a:r>
          </a:p>
        </p:txBody>
      </p:sp>
    </p:spTree>
    <p:extLst>
      <p:ext uri="{BB962C8B-B14F-4D97-AF65-F5344CB8AC3E}">
        <p14:creationId xmlns:p14="http://schemas.microsoft.com/office/powerpoint/2010/main" val="241051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USP involves a form of support to families, informed by expert knowledge of education especially, but also health, social work, the law, and policy. We know how to help families manage the tsunami of paperwork and the range of meetings from small and personal to large and scary.</a:t>
            </a:r>
          </a:p>
          <a:p>
            <a:r>
              <a:rPr lang="en-GB" dirty="0"/>
              <a:t>We have an excellent product</a:t>
            </a:r>
            <a:r>
              <a:rPr lang="en-GB" baseline="0" dirty="0"/>
              <a:t> in ITAKM, and we can find ways to work that are effective and meaningful – a small team making a significant difference.</a:t>
            </a:r>
            <a:endParaRPr lang="en-GB" dirty="0"/>
          </a:p>
        </p:txBody>
      </p:sp>
    </p:spTree>
    <p:extLst>
      <p:ext uri="{BB962C8B-B14F-4D97-AF65-F5344CB8AC3E}">
        <p14:creationId xmlns:p14="http://schemas.microsoft.com/office/powerpoint/2010/main" val="2194108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DHS team have a variety of professional backgrounds allowing us to offer expert advice on a range of issues. We often work collaboratively within the team on cases to ensure that all avenues are explored</a:t>
            </a:r>
          </a:p>
        </p:txBody>
      </p:sp>
    </p:spTree>
    <p:extLst>
      <p:ext uri="{BB962C8B-B14F-4D97-AF65-F5344CB8AC3E}">
        <p14:creationId xmlns:p14="http://schemas.microsoft.com/office/powerpoint/2010/main" val="2659085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team follows a process for each enquiry, and all calls are treated as light or minimal at the first engagement. Nell and Michael are office-based and they are our first-responders.</a:t>
            </a:r>
          </a:p>
        </p:txBody>
      </p:sp>
    </p:spTree>
    <p:extLst>
      <p:ext uri="{BB962C8B-B14F-4D97-AF65-F5344CB8AC3E}">
        <p14:creationId xmlns:p14="http://schemas.microsoft.com/office/powerpoint/2010/main" val="3243695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light-hearted in a way, this slide is designed to represent the fact that when we pick up the phone we have no way of knowing what awaits. Callers display a range of emotions – anger, frustration, despair, confusion or stress. It takes skill to be able to field such calls.</a:t>
            </a:r>
          </a:p>
        </p:txBody>
      </p:sp>
    </p:spTree>
    <p:extLst>
      <p:ext uri="{BB962C8B-B14F-4D97-AF65-F5344CB8AC3E}">
        <p14:creationId xmlns:p14="http://schemas.microsoft.com/office/powerpoint/2010/main" val="3315043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skills that our team need to understand the nature of the call they are dealing with, are set out here. Although focussing on ‘calls’ here, we do also receive enquiries by email, and we very often give a detailed response in emails. We always take a lot of care with our response.</a:t>
            </a:r>
          </a:p>
        </p:txBody>
      </p:sp>
    </p:spTree>
    <p:extLst>
      <p:ext uri="{BB962C8B-B14F-4D97-AF65-F5344CB8AC3E}">
        <p14:creationId xmlns:p14="http://schemas.microsoft.com/office/powerpoint/2010/main" val="1634487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those who need more support at an intermediate of intensive level, Mig and Lisa lead the team and are supported by Vicki,</a:t>
            </a:r>
            <a:r>
              <a:rPr lang="en-GB" baseline="0" dirty="0"/>
              <a:t> </a:t>
            </a:r>
            <a:r>
              <a:rPr lang="en-GB" dirty="0"/>
              <a:t>Aiden and Sarah.</a:t>
            </a:r>
          </a:p>
        </p:txBody>
      </p:sp>
    </p:spTree>
    <p:extLst>
      <p:ext uri="{BB962C8B-B14F-4D97-AF65-F5344CB8AC3E}">
        <p14:creationId xmlns:p14="http://schemas.microsoft.com/office/powerpoint/2010/main" val="2546725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0EE74C4-A26C-4E12-814D-51535408E510}"/>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42C268B4-F84E-4AA3-BC50-026530E6C0DF}"/>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dirty="0"/>
              <a:t>As a parent / carer of a child or young person with additional support needs, you enter a whole new world.</a:t>
            </a:r>
          </a:p>
          <a:p>
            <a:r>
              <a:rPr lang="en-GB" altLang="en-US" dirty="0"/>
              <a:t>And as an organisation supporting parents, carers and professionals the </a:t>
            </a:r>
            <a:r>
              <a:rPr lang="en-GB" altLang="en-US" dirty="0" err="1"/>
              <a:t>The</a:t>
            </a:r>
            <a:r>
              <a:rPr lang="en-GB" altLang="en-US" dirty="0"/>
              <a:t> Salvesen </a:t>
            </a:r>
            <a:r>
              <a:rPr lang="en-GB" altLang="en-US" dirty="0" err="1"/>
              <a:t>Mindroom</a:t>
            </a:r>
            <a:r>
              <a:rPr lang="en-GB" altLang="en-US" dirty="0"/>
              <a:t> Centre team need to be fully up to speed!</a:t>
            </a:r>
          </a:p>
          <a:p>
            <a:endParaRPr lang="en-GB" altLang="en-US" dirty="0"/>
          </a:p>
          <a:p>
            <a:endParaRPr lang="en-GB" altLang="en-US" dirty="0"/>
          </a:p>
          <a:p>
            <a:r>
              <a:rPr lang="en-GB" altLang="en-US" dirty="0"/>
              <a:t>When you enter the world of school and education,  you find this legislation and guidance Click 1 and Click 2</a:t>
            </a:r>
          </a:p>
          <a:p>
            <a:endParaRPr lang="en-GB" altLang="en-US" dirty="0"/>
          </a:p>
          <a:p>
            <a:r>
              <a:rPr lang="en-GB" altLang="en-US" dirty="0"/>
              <a:t>When you enter the world of additional support needs you encounter some additional legislation, guidance and terminology – Click 3</a:t>
            </a:r>
          </a:p>
        </p:txBody>
      </p:sp>
      <p:sp>
        <p:nvSpPr>
          <p:cNvPr id="44036" name="Slide Number Placeholder 3">
            <a:extLst>
              <a:ext uri="{FF2B5EF4-FFF2-40B4-BE49-F238E27FC236}">
                <a16:creationId xmlns:a16="http://schemas.microsoft.com/office/drawing/2014/main" id="{8710B4F3-A74D-466A-B8B8-4316301DEE61}"/>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702030302020204" pitchFamily="66" charset="0"/>
                <a:ea typeface="ＭＳ Ｐゴシック" panose="020B0600070205080204" pitchFamily="34" charset="-128"/>
              </a:defRPr>
            </a:lvl1pPr>
            <a:lvl2pPr marL="742950" indent="-285750">
              <a:defRPr sz="3200">
                <a:solidFill>
                  <a:schemeClr val="tx1"/>
                </a:solidFill>
                <a:latin typeface="Comic Sans MS" panose="030F0702030302020204" pitchFamily="66" charset="0"/>
                <a:ea typeface="ＭＳ Ｐゴシック" panose="020B0600070205080204" pitchFamily="34" charset="-128"/>
              </a:defRPr>
            </a:lvl2pPr>
            <a:lvl3pPr marL="1143000" indent="-228600">
              <a:defRPr sz="3200">
                <a:solidFill>
                  <a:schemeClr val="tx1"/>
                </a:solidFill>
                <a:latin typeface="Comic Sans MS" panose="030F0702030302020204" pitchFamily="66" charset="0"/>
                <a:ea typeface="ＭＳ Ｐゴシック" panose="020B0600070205080204" pitchFamily="34" charset="-128"/>
              </a:defRPr>
            </a:lvl3pPr>
            <a:lvl4pPr marL="1600200" indent="-228600">
              <a:defRPr sz="3200">
                <a:solidFill>
                  <a:schemeClr val="tx1"/>
                </a:solidFill>
                <a:latin typeface="Comic Sans MS" panose="030F0702030302020204" pitchFamily="66" charset="0"/>
                <a:ea typeface="ＭＳ Ｐゴシック" panose="020B0600070205080204" pitchFamily="34" charset="-128"/>
              </a:defRPr>
            </a:lvl4pPr>
            <a:lvl5pPr marL="2057400" indent="-228600">
              <a:defRPr sz="32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9pPr>
          </a:lstStyle>
          <a:p>
            <a:fld id="{817C7C3D-F787-4158-8396-8B7D9EF3DF6C}" type="slidenum">
              <a:rPr lang="en-GB" altLang="en-US" sz="1200" smtClean="0"/>
              <a:pPr/>
              <a:t>26</a:t>
            </a:fld>
            <a:endParaRPr lang="en-GB" altLang="en-US" sz="1200"/>
          </a:p>
        </p:txBody>
      </p:sp>
    </p:spTree>
    <p:extLst>
      <p:ext uri="{BB962C8B-B14F-4D97-AF65-F5344CB8AC3E}">
        <p14:creationId xmlns:p14="http://schemas.microsoft.com/office/powerpoint/2010/main" val="4134203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D950181-EEA0-4964-8728-8B4F31646AC8}"/>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197F7EDB-3ADD-47F2-9DAF-DED11E360DB4}"/>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dirty="0"/>
              <a:t>You encounter a whole host of educational and health specialists Click 1 and Click 2</a:t>
            </a:r>
          </a:p>
          <a:p>
            <a:endParaRPr lang="en-GB" altLang="en-US" dirty="0"/>
          </a:p>
          <a:p>
            <a:r>
              <a:rPr lang="en-GB" altLang="en-US" dirty="0"/>
              <a:t>And, you find yourself seeking support from other services, and having to take on board a whole new lexicon.</a:t>
            </a:r>
          </a:p>
        </p:txBody>
      </p:sp>
      <p:sp>
        <p:nvSpPr>
          <p:cNvPr id="46084" name="Slide Number Placeholder 3">
            <a:extLst>
              <a:ext uri="{FF2B5EF4-FFF2-40B4-BE49-F238E27FC236}">
                <a16:creationId xmlns:a16="http://schemas.microsoft.com/office/drawing/2014/main" id="{29200C54-0DCB-43E2-BB9B-E74BB0B738EB}"/>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702030302020204" pitchFamily="66" charset="0"/>
                <a:ea typeface="ＭＳ Ｐゴシック" panose="020B0600070205080204" pitchFamily="34" charset="-128"/>
              </a:defRPr>
            </a:lvl1pPr>
            <a:lvl2pPr marL="742950" indent="-285750">
              <a:defRPr sz="3200">
                <a:solidFill>
                  <a:schemeClr val="tx1"/>
                </a:solidFill>
                <a:latin typeface="Comic Sans MS" panose="030F0702030302020204" pitchFamily="66" charset="0"/>
                <a:ea typeface="ＭＳ Ｐゴシック" panose="020B0600070205080204" pitchFamily="34" charset="-128"/>
              </a:defRPr>
            </a:lvl2pPr>
            <a:lvl3pPr marL="1143000" indent="-228600">
              <a:defRPr sz="3200">
                <a:solidFill>
                  <a:schemeClr val="tx1"/>
                </a:solidFill>
                <a:latin typeface="Comic Sans MS" panose="030F0702030302020204" pitchFamily="66" charset="0"/>
                <a:ea typeface="ＭＳ Ｐゴシック" panose="020B0600070205080204" pitchFamily="34" charset="-128"/>
              </a:defRPr>
            </a:lvl3pPr>
            <a:lvl4pPr marL="1600200" indent="-228600">
              <a:defRPr sz="3200">
                <a:solidFill>
                  <a:schemeClr val="tx1"/>
                </a:solidFill>
                <a:latin typeface="Comic Sans MS" panose="030F0702030302020204" pitchFamily="66" charset="0"/>
                <a:ea typeface="ＭＳ Ｐゴシック" panose="020B0600070205080204" pitchFamily="34" charset="-128"/>
              </a:defRPr>
            </a:lvl4pPr>
            <a:lvl5pPr marL="2057400" indent="-228600">
              <a:defRPr sz="32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9pPr>
          </a:lstStyle>
          <a:p>
            <a:fld id="{079FF2B6-EEC3-40DF-A7BA-09BE22D59D89}" type="slidenum">
              <a:rPr lang="en-GB" altLang="en-US" sz="1200" smtClean="0"/>
              <a:pPr/>
              <a:t>27</a:t>
            </a:fld>
            <a:endParaRPr lang="en-GB" altLang="en-US" sz="1200"/>
          </a:p>
        </p:txBody>
      </p:sp>
    </p:spTree>
    <p:extLst>
      <p:ext uri="{BB962C8B-B14F-4D97-AF65-F5344CB8AC3E}">
        <p14:creationId xmlns:p14="http://schemas.microsoft.com/office/powerpoint/2010/main" val="1641950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Delivering a service of this kind to families who face all of these potential problems and a complex policy and legal </a:t>
            </a:r>
            <a:r>
              <a:rPr lang="en-GB" dirty="0" err="1"/>
              <a:t>sytem</a:t>
            </a:r>
            <a:r>
              <a:rPr lang="en-GB" dirty="0"/>
              <a:t> is all about the relationship with parents and carers.</a:t>
            </a:r>
          </a:p>
          <a:p>
            <a:r>
              <a:rPr lang="en-GB" dirty="0"/>
              <a:t>Parental engagement is a key policy for education authorities, and the value of including parents</a:t>
            </a:r>
            <a:r>
              <a:rPr lang="en-GB" baseline="0" dirty="0"/>
              <a:t> in their child’s education is widely agreed upon. However, when parents or carers fall into dispute or are unhappy with their child’s school meaningful parental engagement is very difficult to achieve.</a:t>
            </a:r>
          </a:p>
          <a:p>
            <a:endParaRPr lang="en-GB" baseline="0" dirty="0"/>
          </a:p>
          <a:p>
            <a:r>
              <a:rPr lang="en-GB" baseline="0" dirty="0"/>
              <a:t>Government guidance exists in many places and here we highlight the ASL Code of Practice, which has a section devoted to parental engagement.</a:t>
            </a:r>
          </a:p>
          <a:p>
            <a:endParaRPr lang="en-GB" baseline="0" dirty="0"/>
          </a:p>
          <a:p>
            <a:r>
              <a:rPr lang="en-GB" baseline="0" dirty="0"/>
              <a:t>The second bullet point here, may seem obvious, but it is so important. As professionals we are all guilty of using shorthand for sometimes complicated ideas or processes. SHOW OF HANDS </a:t>
            </a:r>
            <a:r>
              <a:rPr lang="mr-IN" baseline="0" dirty="0"/>
              <a:t>–</a:t>
            </a:r>
            <a:r>
              <a:rPr lang="en-GB" baseline="0" dirty="0"/>
              <a:t> can everyone here interpret the 4 acronyms we’ve shown here?</a:t>
            </a:r>
          </a:p>
          <a:p>
            <a:endParaRPr lang="en-GB" baseline="0" dirty="0"/>
          </a:p>
          <a:p>
            <a:r>
              <a:rPr lang="en-GB" baseline="0" dirty="0"/>
              <a:t>Many parents/carers we support have learning difficulties themselves, and this can make the building of positive relationships all the more difficult. It’s important to be alert to this possibility, whether or not the parent discloses the information to you. You may need to offer information in different forms, and to use alternative communication methods such as texts. Written communication may not always be suitable. In addition, the school environment may be one that some adults just don’t have good feelings about because of their own poor experience. Again, having awareness and sensitivity to this, is a good first step to building positive relationships.</a:t>
            </a:r>
            <a:endParaRPr lang="en-GB" dirty="0"/>
          </a:p>
        </p:txBody>
      </p:sp>
    </p:spTree>
    <p:extLst>
      <p:ext uri="{BB962C8B-B14F-4D97-AF65-F5344CB8AC3E}">
        <p14:creationId xmlns:p14="http://schemas.microsoft.com/office/powerpoint/2010/main" val="2140167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with us some of the resources we give to parents and carers and we are going to highlight these and pass some examples round now.</a:t>
            </a:r>
          </a:p>
          <a:p>
            <a:endParaRPr lang="en-GB" dirty="0"/>
          </a:p>
        </p:txBody>
      </p:sp>
    </p:spTree>
    <p:extLst>
      <p:ext uri="{BB962C8B-B14F-4D97-AF65-F5344CB8AC3E}">
        <p14:creationId xmlns:p14="http://schemas.microsoft.com/office/powerpoint/2010/main" val="111414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organisation was set up by a parent in 2000, and has grown from ‘kitchen table’ to the current 10 staff, soon to be 12. We cover the whole of Scotland, and this is our vision.</a:t>
            </a:r>
          </a:p>
          <a:p>
            <a:endParaRPr lang="en-GB" dirty="0"/>
          </a:p>
          <a:p>
            <a:r>
              <a:rPr lang="en-GB" dirty="0"/>
              <a:t>We occupy a niche in the voluntary sector as we don’t demand a diagnosis before families can seek our help, we promote collaborative working wherever we can, and we always keep the child at the centre.</a:t>
            </a:r>
          </a:p>
        </p:txBody>
      </p:sp>
    </p:spTree>
    <p:extLst>
      <p:ext uri="{BB962C8B-B14F-4D97-AF65-F5344CB8AC3E}">
        <p14:creationId xmlns:p14="http://schemas.microsoft.com/office/powerpoint/2010/main" val="1433602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resource we would most commonly provide to parents and professionals. Many of you will be familiar with this booklet, It takes all kinds of minds as it was sent to every GTCS registered teacher in the autumn. Since then, a good number of schools have asked us for more copies for non-teaching staff and in several cases for the whole school community. It has application beyond schools,</a:t>
            </a:r>
            <a:r>
              <a:rPr lang="en-GB" baseline="0" dirty="0"/>
              <a:t> too, and we have provided it to education officers in outdoor education centres, residential units and voluntary bodies, such as Cycling Scotland.</a:t>
            </a:r>
            <a:endParaRPr lang="en-GB" dirty="0"/>
          </a:p>
        </p:txBody>
      </p:sp>
    </p:spTree>
    <p:extLst>
      <p:ext uri="{BB962C8B-B14F-4D97-AF65-F5344CB8AC3E}">
        <p14:creationId xmlns:p14="http://schemas.microsoft.com/office/powerpoint/2010/main" val="592863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so important that the children and young people are given a chance to express their views and the form on this slide and the next are a simple way of allowing them to do that. (Handouts).</a:t>
            </a:r>
          </a:p>
          <a:p>
            <a:endParaRPr lang="en-GB" dirty="0"/>
          </a:p>
          <a:p>
            <a:r>
              <a:rPr lang="en-GB" dirty="0"/>
              <a:t>Taking the child’s view is not a once-only event – these forms can be renewed and refreshed at regular intervals.</a:t>
            </a:r>
          </a:p>
        </p:txBody>
      </p:sp>
    </p:spTree>
    <p:extLst>
      <p:ext uri="{BB962C8B-B14F-4D97-AF65-F5344CB8AC3E}">
        <p14:creationId xmlns:p14="http://schemas.microsoft.com/office/powerpoint/2010/main" val="149605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Making use of this type of form as a matter of course helps to meet legal requirements about always having regard to the views of children and young person (UNCRC). </a:t>
            </a:r>
          </a:p>
          <a:p>
            <a:endParaRPr lang="en-GB" dirty="0"/>
          </a:p>
          <a:p>
            <a:r>
              <a:rPr lang="en-GB" dirty="0"/>
              <a:t>We find using these forms helps in 2 ways – it’s a reminder to the parent to put forward their child’s views, and not always their own view. And it is a good way to put on record with the school what the child’s needs and preferences are.</a:t>
            </a:r>
          </a:p>
          <a:p>
            <a:endParaRPr lang="en-GB" dirty="0"/>
          </a:p>
          <a:p>
            <a:r>
              <a:rPr lang="en-GB" dirty="0"/>
              <a:t>From your experience, would you find these helpful in a meeting, to allow you to focus on the child or young person?</a:t>
            </a:r>
          </a:p>
          <a:p>
            <a:endParaRPr lang="en-GB" dirty="0"/>
          </a:p>
          <a:p>
            <a:endParaRPr lang="en-GB" dirty="0"/>
          </a:p>
        </p:txBody>
      </p:sp>
    </p:spTree>
    <p:extLst>
      <p:ext uri="{BB962C8B-B14F-4D97-AF65-F5344CB8AC3E}">
        <p14:creationId xmlns:p14="http://schemas.microsoft.com/office/powerpoint/2010/main" val="1759762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Ten Tips is a resource we developed based on the advice we most commonly give to parents and </a:t>
            </a:r>
            <a:r>
              <a:rPr lang="en-US" dirty="0" err="1"/>
              <a:t>carers</a:t>
            </a:r>
            <a:r>
              <a:rPr lang="en-US" dirty="0"/>
              <a:t>. We know these techniques can really help to improve understanding and communication on both sides. Although it is targeted at parents and </a:t>
            </a:r>
            <a:r>
              <a:rPr lang="en-US" dirty="0" err="1"/>
              <a:t>carers</a:t>
            </a:r>
            <a:r>
              <a:rPr lang="en-US" dirty="0"/>
              <a:t>, as professionals, you can see from the Tips that your own practice can be adapted to take on board the parents view and meet their expectations.</a:t>
            </a:r>
          </a:p>
          <a:p>
            <a:endParaRPr lang="en-US" dirty="0"/>
          </a:p>
          <a:p>
            <a:r>
              <a:rPr lang="en-US" dirty="0"/>
              <a:t>We’re trying to encourage parents to self-advocate, but in a measured way.</a:t>
            </a:r>
          </a:p>
          <a:p>
            <a:endParaRPr lang="en-US" dirty="0"/>
          </a:p>
          <a:p>
            <a:r>
              <a:rPr lang="en-US" dirty="0"/>
              <a:t>We’re also keen that parents don’t get stuck on thinking there’s only one answer to the difficulty – we encourage them to at least consider all the offers of help from schools and not reject anything out of hand.</a:t>
            </a:r>
          </a:p>
        </p:txBody>
      </p:sp>
    </p:spTree>
    <p:extLst>
      <p:ext uri="{BB962C8B-B14F-4D97-AF65-F5344CB8AC3E}">
        <p14:creationId xmlns:p14="http://schemas.microsoft.com/office/powerpoint/2010/main" val="1671337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parents worry that without a diagnosis the child won’t get any help. We will support them without a diagnosis, and we try to encourage thinking about the solutions rather than naming the problem.</a:t>
            </a:r>
          </a:p>
          <a:p>
            <a:endParaRPr lang="en-GB" dirty="0"/>
          </a:p>
          <a:p>
            <a:r>
              <a:rPr lang="en-GB" dirty="0"/>
              <a:t>We focus on positive communication, and encourage parents to be reflective about their feelings – being aware of their feelings before they go into a meeting can help take the heat out of the situation and make potentially difficult meetings more manageable. </a:t>
            </a:r>
          </a:p>
          <a:p>
            <a:endParaRPr lang="en-GB" dirty="0"/>
          </a:p>
          <a:p>
            <a:r>
              <a:rPr lang="en-GB" dirty="0"/>
              <a:t>Keeping records can also help.</a:t>
            </a:r>
          </a:p>
          <a:p>
            <a:endParaRPr lang="en-GB" dirty="0"/>
          </a:p>
          <a:p>
            <a:r>
              <a:rPr lang="en-GB" dirty="0"/>
              <a:t>Information is very important to parents, and we try to make sure everyone is aware of the legal position on rights and entitlements. Having this knowledge empowers parents and helps them feel more confident about advocating for their child.</a:t>
            </a:r>
          </a:p>
          <a:p>
            <a:endParaRPr lang="en-GB" dirty="0"/>
          </a:p>
          <a:p>
            <a:r>
              <a:rPr lang="en-GB" dirty="0"/>
              <a:t>Meetings are a precious use of everyone’s time, so we try to support parents to plan ahead to make the best use of them.</a:t>
            </a:r>
          </a:p>
          <a:p>
            <a:endParaRPr lang="en-GB" dirty="0"/>
          </a:p>
        </p:txBody>
      </p:sp>
    </p:spTree>
    <p:extLst>
      <p:ext uri="{BB962C8B-B14F-4D97-AF65-F5344CB8AC3E}">
        <p14:creationId xmlns:p14="http://schemas.microsoft.com/office/powerpoint/2010/main" val="950475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support parents to follow up meetings to ensure everyone is clear about what has been agreed and avoid future misunderstandings.</a:t>
            </a:r>
          </a:p>
          <a:p>
            <a:endParaRPr lang="en-GB" dirty="0"/>
          </a:p>
          <a:p>
            <a:r>
              <a:rPr lang="en-GB" dirty="0"/>
              <a:t>Top Tip 8 is about being realistic – if we only spoke about rights and entitlements we’d probably create more conflict, so we try to discuss the things that seem most possible or most likely for each set of circumstances, balanced with the needs of the child or young person.</a:t>
            </a:r>
          </a:p>
          <a:p>
            <a:endParaRPr lang="en-GB" dirty="0"/>
          </a:p>
          <a:p>
            <a:r>
              <a:rPr lang="en-GB" dirty="0"/>
              <a:t>We’ve already mentioned the importance of hearing the child’s views. As well as the resources we’ve shown you, we signpost advocacy services, where appropriate. And, of course, there is a new service for 12 – 15 year olds who want to take part in decisions about their own additional support for learning, which we also signpost.</a:t>
            </a:r>
          </a:p>
          <a:p>
            <a:endParaRPr lang="en-GB" dirty="0"/>
          </a:p>
          <a:p>
            <a:r>
              <a:rPr lang="en-GB" dirty="0"/>
              <a:t>Finally, we do encourage parents and carers to think about their own needs.</a:t>
            </a:r>
          </a:p>
          <a:p>
            <a:endParaRPr lang="en-GB" dirty="0"/>
          </a:p>
          <a:p>
            <a:endParaRPr lang="en-GB" dirty="0"/>
          </a:p>
        </p:txBody>
      </p:sp>
    </p:spTree>
    <p:extLst>
      <p:ext uri="{BB962C8B-B14F-4D97-AF65-F5344CB8AC3E}">
        <p14:creationId xmlns:p14="http://schemas.microsoft.com/office/powerpoint/2010/main" val="3631774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hear of things which professionals say to parents/</a:t>
            </a:r>
            <a:r>
              <a:rPr lang="en-US" dirty="0" err="1"/>
              <a:t>carers</a:t>
            </a:r>
            <a:r>
              <a:rPr lang="en-US" dirty="0"/>
              <a:t> which can make an already tense situation worse!</a:t>
            </a:r>
          </a:p>
          <a:p>
            <a:r>
              <a:rPr lang="en-US" dirty="0"/>
              <a:t>Whilst we completely understand that pressures that teachers are under, I hope you will allow me to offer these tips for you:</a:t>
            </a:r>
          </a:p>
          <a:p>
            <a:endParaRPr lang="en-US" dirty="0"/>
          </a:p>
          <a:p>
            <a:r>
              <a:rPr lang="en-US" dirty="0"/>
              <a:t>Parents don’t want to be told that there are 29 other children in the classroom. They are well aware of this but their focus is on their child</a:t>
            </a:r>
          </a:p>
          <a:p>
            <a:r>
              <a:rPr lang="en-US" dirty="0"/>
              <a:t>They also don’t want to hear that there are other CYP who are in a worse position. In our experience, the families we support struggle to feel that they are being heard and this adds to that feeling</a:t>
            </a:r>
          </a:p>
          <a:p>
            <a:r>
              <a:rPr lang="en-US" dirty="0"/>
              <a:t>Going back to the coke bottle effect, sometimes it isn’t until a child gets home that the stresses of the day manifest in difficult </a:t>
            </a:r>
            <a:r>
              <a:rPr lang="en-US" dirty="0" err="1"/>
              <a:t>behaviours</a:t>
            </a:r>
            <a:r>
              <a:rPr lang="en-US" dirty="0"/>
              <a:t>. Don’t assume that a behavior is the result of poor parenting or the situation at home, and that the school environment is working perfectly well for the child.</a:t>
            </a:r>
          </a:p>
        </p:txBody>
      </p:sp>
    </p:spTree>
    <p:extLst>
      <p:ext uri="{BB962C8B-B14F-4D97-AF65-F5344CB8AC3E}">
        <p14:creationId xmlns:p14="http://schemas.microsoft.com/office/powerpoint/2010/main" val="2083717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piece of advice we would like to offer is to listen. When you are busy and dealing with competing pressures and conflicting demands, this can seem like an extra burden. You will almost certainly find, though, that making the time to allow a parent/</a:t>
            </a:r>
            <a:r>
              <a:rPr lang="en-US" dirty="0" err="1"/>
              <a:t>carer</a:t>
            </a:r>
            <a:r>
              <a:rPr lang="en-US" dirty="0"/>
              <a:t> to speak to you and feel that they have your attention, will pay off in the long run.</a:t>
            </a:r>
          </a:p>
        </p:txBody>
      </p:sp>
    </p:spTree>
    <p:extLst>
      <p:ext uri="{BB962C8B-B14F-4D97-AF65-F5344CB8AC3E}">
        <p14:creationId xmlns:p14="http://schemas.microsoft.com/office/powerpoint/2010/main" val="723732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very easy to access our services </a:t>
            </a:r>
            <a:r>
              <a:rPr lang="mr-IN" dirty="0"/>
              <a:t>–</a:t>
            </a:r>
            <a:r>
              <a:rPr lang="en-GB" dirty="0"/>
              <a:t> families can call or email us. You can make a referral </a:t>
            </a:r>
            <a:r>
              <a:rPr lang="mr-IN" dirty="0"/>
              <a:t>–</a:t>
            </a:r>
            <a:r>
              <a:rPr lang="en-GB" dirty="0"/>
              <a:t> if you have the family’s permission to give details we will make the first contact with them.</a:t>
            </a:r>
          </a:p>
          <a:p>
            <a:endParaRPr lang="en-GB" dirty="0"/>
          </a:p>
          <a:p>
            <a:r>
              <a:rPr lang="en-GB" dirty="0"/>
              <a:t>Questions? Discussion?</a:t>
            </a:r>
          </a:p>
        </p:txBody>
      </p:sp>
    </p:spTree>
    <p:extLst>
      <p:ext uri="{BB962C8B-B14F-4D97-AF65-F5344CB8AC3E}">
        <p14:creationId xmlns:p14="http://schemas.microsoft.com/office/powerpoint/2010/main" val="11728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our strategic</a:t>
            </a:r>
            <a:r>
              <a:rPr lang="en-GB" baseline="0" dirty="0"/>
              <a:t> vision for 2018 – 2020, built around the 4 aims of:</a:t>
            </a:r>
          </a:p>
          <a:p>
            <a:r>
              <a:rPr lang="en-GB" baseline="0" dirty="0"/>
              <a:t>Empowering families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Leading Research</a:t>
            </a:r>
          </a:p>
          <a:p>
            <a:r>
              <a:rPr lang="en-GB" baseline="0" dirty="0"/>
              <a:t>Developing Knowledge and Awareness, and </a:t>
            </a:r>
          </a:p>
          <a:p>
            <a:r>
              <a:rPr lang="en-GB" baseline="0" dirty="0"/>
              <a:t>Collaborating &amp; Influencing</a:t>
            </a:r>
          </a:p>
          <a:p>
            <a:r>
              <a:rPr lang="en-GB" baseline="0" dirty="0"/>
              <a:t>Our vision of how we will build up The Salvesen </a:t>
            </a:r>
            <a:r>
              <a:rPr lang="en-GB" baseline="0" dirty="0" err="1"/>
              <a:t>Mindroom</a:t>
            </a:r>
            <a:r>
              <a:rPr lang="en-GB" baseline="0" dirty="0"/>
              <a:t> Centre is focussed on all 4 areas. We are very active in all 4, but today we’ll focus on the first of our four aims – Empowering families, and how we do this through providing a service we call Direct Help and Support.</a:t>
            </a:r>
            <a:endParaRPr lang="en-GB" dirty="0"/>
          </a:p>
        </p:txBody>
      </p:sp>
    </p:spTree>
    <p:extLst>
      <p:ext uri="{BB962C8B-B14F-4D97-AF65-F5344CB8AC3E}">
        <p14:creationId xmlns:p14="http://schemas.microsoft.com/office/powerpoint/2010/main" val="408366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embark on that story, we wanted to show you this slide. Our founder, Sophie Dow,  was adamant that hope should be present in all the work we do. And we believe that hope and optimism should be core within the lives of all young people and the words on this slide were gathered in our office to represent how we work to try to make this aspiration a reality.</a:t>
            </a:r>
          </a:p>
        </p:txBody>
      </p:sp>
    </p:spTree>
    <p:extLst>
      <p:ext uri="{BB962C8B-B14F-4D97-AF65-F5344CB8AC3E}">
        <p14:creationId xmlns:p14="http://schemas.microsoft.com/office/powerpoint/2010/main" val="52327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visualized all the work we do as an outreach model – the main element of this is that we keep the child and young person, with their family, at the </a:t>
            </a:r>
            <a:r>
              <a:rPr lang="en-US" dirty="0" err="1"/>
              <a:t>centre</a:t>
            </a:r>
            <a:r>
              <a:rPr lang="en-US" dirty="0"/>
              <a:t>. Our current structure and the skillset of the team means that we work with parents and </a:t>
            </a:r>
            <a:r>
              <a:rPr lang="en-US" dirty="0" err="1"/>
              <a:t>carers</a:t>
            </a:r>
            <a:r>
              <a:rPr lang="en-US" dirty="0"/>
              <a:t> – they are what you might call ‘the client’, but the focus stays on the child or young person’s needs. (We are recruiting a young person’s worker, so we should be able to begin working more directly with CYP in the near future).</a:t>
            </a:r>
          </a:p>
          <a:p>
            <a:endParaRPr lang="en-US" dirty="0"/>
          </a:p>
          <a:p>
            <a:r>
              <a:rPr lang="en-US" dirty="0"/>
              <a:t>I’ll hand over to Nell now to explore in more detail our engagement with and support to parents.</a:t>
            </a:r>
          </a:p>
        </p:txBody>
      </p:sp>
    </p:spTree>
    <p:extLst>
      <p:ext uri="{BB962C8B-B14F-4D97-AF65-F5344CB8AC3E}">
        <p14:creationId xmlns:p14="http://schemas.microsoft.com/office/powerpoint/2010/main" val="202915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FBDA61A-F561-4F8F-804C-4787CDA97618}"/>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D7836967-3778-406C-A0FF-2F37CC5C0F9A}"/>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dirty="0"/>
              <a:t>NELL</a:t>
            </a:r>
          </a:p>
          <a:p>
            <a:r>
              <a:rPr lang="en-GB" altLang="en-US" dirty="0"/>
              <a:t>Our key service is the 1:1 support we offer to families. We call this our Direct Help and Support service, which we often shorten to DHS, so when you hear us say DHS, this is what we mean. The</a:t>
            </a:r>
            <a:r>
              <a:rPr lang="en-GB" altLang="en-US" baseline="0" dirty="0"/>
              <a:t> individual nature of the support</a:t>
            </a:r>
            <a:r>
              <a:rPr lang="en-GB" altLang="en-US" dirty="0"/>
              <a:t> is immensely important because families often find the situation they are in to be extremely stressful, for all sorts of reasons. This picture  ( the stuff on the table! ) shows a case in progress and give some idea of the volume of paperwork that can group around a single child or young person. That is a highly stressful situation to have to cope with, and it can seem overwhelming.</a:t>
            </a:r>
          </a:p>
          <a:p>
            <a:endParaRPr lang="en-GB" altLang="en-US" dirty="0"/>
          </a:p>
          <a:p>
            <a:r>
              <a:rPr lang="en-GB" altLang="en-US" dirty="0"/>
              <a:t>CLICK FOR BULLET POINT ONE</a:t>
            </a:r>
          </a:p>
          <a:p>
            <a:endParaRPr lang="en-GB" altLang="en-US" dirty="0"/>
          </a:p>
          <a:p>
            <a:r>
              <a:rPr lang="en-GB" altLang="en-US" dirty="0"/>
              <a:t>Having support from The Salvesen </a:t>
            </a:r>
            <a:r>
              <a:rPr lang="en-GB" altLang="en-US" dirty="0" err="1"/>
              <a:t>Mindroom</a:t>
            </a:r>
            <a:r>
              <a:rPr lang="en-GB" altLang="en-US" dirty="0"/>
              <a:t> Centre can help to reduce the stress for everyone in the family.</a:t>
            </a:r>
          </a:p>
          <a:p>
            <a:endParaRPr lang="en-GB" altLang="en-US" dirty="0"/>
          </a:p>
          <a:p>
            <a:r>
              <a:rPr lang="en-GB" altLang="en-US" dirty="0"/>
              <a:t>CLICK FOR BULLET POINT TWO</a:t>
            </a:r>
          </a:p>
          <a:p>
            <a:endParaRPr lang="en-GB" altLang="en-US" dirty="0"/>
          </a:p>
          <a:p>
            <a:r>
              <a:rPr lang="en-GB" altLang="en-US" dirty="0"/>
              <a:t>Our first step is to inform and empower parents. It is so important to have the correct information and to know about the rights and entitlements each child and family has. With this type of knowledge, it is far, far easier for parents and carers to ask for services from schools, health professionals and social service providers. Sometimes you have to stand your ground and insist that something is done, and having the right amount of knowledge is vital to enable you to do this. This is empowering.</a:t>
            </a:r>
          </a:p>
          <a:p>
            <a:endParaRPr lang="en-GB" altLang="en-US" dirty="0"/>
          </a:p>
          <a:p>
            <a:r>
              <a:rPr lang="en-GB" altLang="en-US" dirty="0"/>
              <a:t>CLICK FOR BULLET POINT THREE</a:t>
            </a:r>
          </a:p>
          <a:p>
            <a:endParaRPr lang="en-GB" altLang="en-US" dirty="0"/>
          </a:p>
          <a:p>
            <a:r>
              <a:rPr lang="en-GB" altLang="en-US" dirty="0"/>
              <a:t>Children and young people have a wide range of rights – the right to an education, the right to be educated so that they can achieve their full potential, the right not to be discriminated against and so on. We try to make sure everyone understands that these are </a:t>
            </a:r>
            <a:r>
              <a:rPr lang="en-GB" altLang="en-US" u="sng" dirty="0"/>
              <a:t>rights</a:t>
            </a:r>
            <a:r>
              <a:rPr lang="en-GB" altLang="en-US" dirty="0"/>
              <a:t>, so that everyone is clear the rights must be upheld. That includes professionals.</a:t>
            </a:r>
          </a:p>
          <a:p>
            <a:endParaRPr lang="en-GB" altLang="en-US" dirty="0"/>
          </a:p>
          <a:p>
            <a:r>
              <a:rPr lang="en-GB" altLang="en-US" dirty="0"/>
              <a:t>CLICK FOR BULLET POINT FOUR</a:t>
            </a:r>
          </a:p>
          <a:p>
            <a:endParaRPr lang="en-GB" altLang="en-US" dirty="0"/>
          </a:p>
          <a:p>
            <a:r>
              <a:rPr lang="en-GB" altLang="en-US" dirty="0"/>
              <a:t>We assume that professionals are experts, but sometimes they are lost as to what they could and should be doing, and we work in a way that ensures that professionals become more aware of the needs of children and young people, who has the duty to meet those needs and how best they can be met. We do not approach professionals in a confrontational way, and we encourage families to find a way forward that is non-confrontational, too.</a:t>
            </a:r>
          </a:p>
          <a:p>
            <a:endParaRPr lang="en-GB" altLang="en-US" dirty="0"/>
          </a:p>
          <a:p>
            <a:r>
              <a:rPr lang="en-GB" altLang="en-US" dirty="0"/>
              <a:t>CLICK FOR BULLET POINT FIVE</a:t>
            </a:r>
          </a:p>
          <a:p>
            <a:endParaRPr lang="en-GB" altLang="en-US" dirty="0"/>
          </a:p>
          <a:p>
            <a:r>
              <a:rPr lang="en-GB" altLang="en-US" dirty="0"/>
              <a:t>We know our service is needed because we are always busy. As far as we can, we try to step into the gap and help families to feel supported and more confident about securing appropriate help now and in the future.</a:t>
            </a:r>
          </a:p>
          <a:p>
            <a:endParaRPr lang="en-GB" altLang="en-US" dirty="0"/>
          </a:p>
        </p:txBody>
      </p:sp>
      <p:sp>
        <p:nvSpPr>
          <p:cNvPr id="50180" name="Slide Number Placeholder 1">
            <a:extLst>
              <a:ext uri="{FF2B5EF4-FFF2-40B4-BE49-F238E27FC236}">
                <a16:creationId xmlns:a16="http://schemas.microsoft.com/office/drawing/2014/main" id="{54B42E45-A38E-42E3-812D-FB8320C397BF}"/>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702030302020204" pitchFamily="66" charset="0"/>
                <a:ea typeface="ＭＳ Ｐゴシック" panose="020B0600070205080204" pitchFamily="34" charset="-128"/>
              </a:defRPr>
            </a:lvl1pPr>
            <a:lvl2pPr marL="742950" indent="-285750">
              <a:defRPr sz="3200">
                <a:solidFill>
                  <a:schemeClr val="tx1"/>
                </a:solidFill>
                <a:latin typeface="Comic Sans MS" panose="030F0702030302020204" pitchFamily="66" charset="0"/>
                <a:ea typeface="ＭＳ Ｐゴシック" panose="020B0600070205080204" pitchFamily="34" charset="-128"/>
              </a:defRPr>
            </a:lvl2pPr>
            <a:lvl3pPr marL="1143000" indent="-228600">
              <a:defRPr sz="3200">
                <a:solidFill>
                  <a:schemeClr val="tx1"/>
                </a:solidFill>
                <a:latin typeface="Comic Sans MS" panose="030F0702030302020204" pitchFamily="66" charset="0"/>
                <a:ea typeface="ＭＳ Ｐゴシック" panose="020B0600070205080204" pitchFamily="34" charset="-128"/>
              </a:defRPr>
            </a:lvl3pPr>
            <a:lvl4pPr marL="1600200" indent="-228600">
              <a:defRPr sz="3200">
                <a:solidFill>
                  <a:schemeClr val="tx1"/>
                </a:solidFill>
                <a:latin typeface="Comic Sans MS" panose="030F0702030302020204" pitchFamily="66" charset="0"/>
                <a:ea typeface="ＭＳ Ｐゴシック" panose="020B0600070205080204" pitchFamily="34" charset="-128"/>
              </a:defRPr>
            </a:lvl4pPr>
            <a:lvl5pPr marL="2057400" indent="-228600">
              <a:defRPr sz="32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9pPr>
          </a:lstStyle>
          <a:p>
            <a:fld id="{F225B6CA-C5F2-43EB-B4DF-6792E89DBB56}" type="slidenum">
              <a:rPr lang="en-GB" altLang="en-US" sz="1200" smtClean="0"/>
              <a:pPr/>
              <a:t>7</a:t>
            </a:fld>
            <a:endParaRPr lang="en-GB" altLang="en-US" sz="1200"/>
          </a:p>
        </p:txBody>
      </p:sp>
    </p:spTree>
    <p:extLst>
      <p:ext uri="{BB962C8B-B14F-4D97-AF65-F5344CB8AC3E}">
        <p14:creationId xmlns:p14="http://schemas.microsoft.com/office/powerpoint/2010/main" val="102251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the parent’s who contact us need support? I’m going to start with some stats!</a:t>
            </a:r>
          </a:p>
          <a:p>
            <a:endParaRPr lang="en-GB" dirty="0"/>
          </a:p>
          <a:p>
            <a:r>
              <a:rPr lang="en-GB" altLang="en-US" dirty="0"/>
              <a:t>In 2017 more than ¼ of pupils in Scottish schools were recorded as having additional support needs.  ( ASN ) </a:t>
            </a:r>
          </a:p>
          <a:p>
            <a:endParaRPr lang="en-GB" altLang="en-US" dirty="0"/>
          </a:p>
          <a:p>
            <a:r>
              <a:rPr lang="en-GB" altLang="en-US" dirty="0"/>
              <a:t>It is estimated that 5 children in every classroom has a learning difficulty. In a recent report 2 out of 3 pupils with a learning disability or autism said they had been bullied. This has clear</a:t>
            </a:r>
            <a:r>
              <a:rPr lang="en-GB" altLang="en-US" baseline="0" dirty="0"/>
              <a:t> consequences for their mental health.</a:t>
            </a:r>
            <a:endParaRPr lang="en-GB" altLang="en-US" dirty="0"/>
          </a:p>
          <a:p>
            <a:endParaRPr lang="en-GB" altLang="en-US" dirty="0"/>
          </a:p>
          <a:p>
            <a:r>
              <a:rPr lang="en-GB" altLang="en-US" dirty="0"/>
              <a:t>Children with an Additional Support Need are 4.9 (effectively, 5) times more likely to be excluded from school .</a:t>
            </a:r>
          </a:p>
        </p:txBody>
      </p:sp>
    </p:spTree>
    <p:extLst>
      <p:ext uri="{BB962C8B-B14F-4D97-AF65-F5344CB8AC3E}">
        <p14:creationId xmlns:p14="http://schemas.microsoft.com/office/powerpoint/2010/main" val="318692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51BA638-172E-4722-BD3A-4A22D19CEE33}"/>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A941154F-D7A0-4AF6-BE88-AD8F74F11C55}"/>
              </a:ext>
            </a:extLst>
          </p:cNvPr>
          <p:cNvSpPr>
            <a:spLocks noGrp="1"/>
          </p:cNvSpPr>
          <p:nvPr>
            <p:ph type="body" idx="1"/>
          </p:nvPr>
        </p:nvSpPr>
        <p:spPr>
          <a:xfrm>
            <a:off x="666750" y="4776788"/>
            <a:ext cx="5329238" cy="46513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dirty="0"/>
          </a:p>
          <a:p>
            <a:r>
              <a:rPr lang="en-GB" altLang="en-US" dirty="0"/>
              <a:t>This is the extent of the drop in ASL specialist teachers,</a:t>
            </a:r>
            <a:r>
              <a:rPr lang="en-GB" altLang="en-US" baseline="0" dirty="0"/>
              <a:t> which sits in contrast to the growing  numbers of pupils recorded as having Additional Support Needs.</a:t>
            </a:r>
          </a:p>
          <a:p>
            <a:endParaRPr lang="en-GB" altLang="en-US" baseline="0" dirty="0"/>
          </a:p>
          <a:p>
            <a:r>
              <a:rPr lang="en-GB" altLang="en-US" dirty="0"/>
              <a:t>Answer by John </a:t>
            </a:r>
            <a:r>
              <a:rPr lang="en-GB" altLang="en-US" dirty="0" err="1"/>
              <a:t>Swinney</a:t>
            </a:r>
            <a:r>
              <a:rPr lang="en-GB" altLang="en-US" dirty="0"/>
              <a:t> on 30.12.16 to PQ:S5W-05579</a:t>
            </a:r>
          </a:p>
          <a:p>
            <a:endParaRPr lang="en-GB" altLang="en-US" dirty="0"/>
          </a:p>
          <a:p>
            <a:endParaRPr lang="en-GB" altLang="en-US" dirty="0"/>
          </a:p>
        </p:txBody>
      </p:sp>
      <p:sp>
        <p:nvSpPr>
          <p:cNvPr id="39940" name="Slide Number Placeholder 3">
            <a:extLst>
              <a:ext uri="{FF2B5EF4-FFF2-40B4-BE49-F238E27FC236}">
                <a16:creationId xmlns:a16="http://schemas.microsoft.com/office/drawing/2014/main" id="{253D19F9-38D5-44C8-810E-FCFADA8A77A3}"/>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702030302020204" pitchFamily="66" charset="0"/>
                <a:ea typeface="ＭＳ Ｐゴシック" panose="020B0600070205080204" pitchFamily="34" charset="-128"/>
              </a:defRPr>
            </a:lvl1pPr>
            <a:lvl2pPr marL="742950" indent="-285750">
              <a:defRPr sz="3200">
                <a:solidFill>
                  <a:schemeClr val="tx1"/>
                </a:solidFill>
                <a:latin typeface="Comic Sans MS" panose="030F0702030302020204" pitchFamily="66" charset="0"/>
                <a:ea typeface="ＭＳ Ｐゴシック" panose="020B0600070205080204" pitchFamily="34" charset="-128"/>
              </a:defRPr>
            </a:lvl2pPr>
            <a:lvl3pPr marL="1143000" indent="-228600">
              <a:defRPr sz="3200">
                <a:solidFill>
                  <a:schemeClr val="tx1"/>
                </a:solidFill>
                <a:latin typeface="Comic Sans MS" panose="030F0702030302020204" pitchFamily="66" charset="0"/>
                <a:ea typeface="ＭＳ Ｐゴシック" panose="020B0600070205080204" pitchFamily="34" charset="-128"/>
              </a:defRPr>
            </a:lvl3pPr>
            <a:lvl4pPr marL="1600200" indent="-228600">
              <a:defRPr sz="3200">
                <a:solidFill>
                  <a:schemeClr val="tx1"/>
                </a:solidFill>
                <a:latin typeface="Comic Sans MS" panose="030F0702030302020204" pitchFamily="66" charset="0"/>
                <a:ea typeface="ＭＳ Ｐゴシック" panose="020B0600070205080204" pitchFamily="34" charset="-128"/>
              </a:defRPr>
            </a:lvl4pPr>
            <a:lvl5pPr marL="2057400" indent="-228600">
              <a:defRPr sz="32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9pPr>
          </a:lstStyle>
          <a:p>
            <a:fld id="{E0842AFB-1023-4151-B047-60589606CDD3}" type="slidenum">
              <a:rPr lang="en-GB" altLang="en-US" sz="1200" smtClean="0"/>
              <a:pPr/>
              <a:t>9</a:t>
            </a:fld>
            <a:endParaRPr lang="en-GB" altLang="en-US" sz="1200"/>
          </a:p>
        </p:txBody>
      </p:sp>
    </p:spTree>
    <p:extLst>
      <p:ext uri="{BB962C8B-B14F-4D97-AF65-F5344CB8AC3E}">
        <p14:creationId xmlns:p14="http://schemas.microsoft.com/office/powerpoint/2010/main" val="232461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8BA8AE1-4A26-4373-857B-55FC280E3C83}"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DD84E31-CF60-4BFC-8577-4BBAEEF9CD33}" type="slidenum">
              <a:rPr lang="en-GB" altLang="en-US"/>
              <a:pPr>
                <a:defRPr/>
              </a:pPr>
              <a:t>‹#›</a:t>
            </a:fld>
            <a:endParaRPr lang="en-GB" altLang="en-US"/>
          </a:p>
        </p:txBody>
      </p:sp>
    </p:spTree>
    <p:extLst>
      <p:ext uri="{BB962C8B-B14F-4D97-AF65-F5344CB8AC3E}">
        <p14:creationId xmlns:p14="http://schemas.microsoft.com/office/powerpoint/2010/main" val="20249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ABFCEDB-BC44-4A39-A64E-FB3804934DB7}"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07E16E-E61D-45BD-9956-81782D059B65}" type="slidenum">
              <a:rPr lang="en-GB" altLang="en-US"/>
              <a:pPr>
                <a:defRPr/>
              </a:pPr>
              <a:t>‹#›</a:t>
            </a:fld>
            <a:endParaRPr lang="en-GB" altLang="en-US"/>
          </a:p>
        </p:txBody>
      </p:sp>
    </p:spTree>
    <p:extLst>
      <p:ext uri="{BB962C8B-B14F-4D97-AF65-F5344CB8AC3E}">
        <p14:creationId xmlns:p14="http://schemas.microsoft.com/office/powerpoint/2010/main" val="20549387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CB251-7712-4811-ADBB-E9DA708CD111}"/>
              </a:ext>
            </a:extLst>
          </p:cNvPr>
          <p:cNvSpPr>
            <a:spLocks noGrp="1"/>
          </p:cNvSpPr>
          <p:nvPr>
            <p:ph type="dt" sz="half" idx="10"/>
          </p:nvPr>
        </p:nvSpPr>
        <p:spPr/>
        <p:txBody>
          <a:bodyPr/>
          <a:lstStyle/>
          <a:p>
            <a:fld id="{8D567DEF-AE0F-48D8-8219-439BEFDC372B}" type="datetimeFigureOut">
              <a:rPr lang="en-GB" smtClean="0"/>
              <a:t>30/04/2018</a:t>
            </a:fld>
            <a:endParaRPr lang="en-GB"/>
          </a:p>
        </p:txBody>
      </p:sp>
      <p:sp>
        <p:nvSpPr>
          <p:cNvPr id="3" name="Footer Placeholder 2">
            <a:extLst>
              <a:ext uri="{FF2B5EF4-FFF2-40B4-BE49-F238E27FC236}">
                <a16:creationId xmlns:a16="http://schemas.microsoft.com/office/drawing/2014/main" id="{D208D9E4-38BF-4042-9B7E-E123867D72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9493D7-DD5A-46F5-BB0E-561A1C86440E}"/>
              </a:ext>
            </a:extLst>
          </p:cNvPr>
          <p:cNvSpPr>
            <a:spLocks noGrp="1"/>
          </p:cNvSpPr>
          <p:nvPr>
            <p:ph type="sldNum" sz="quarter" idx="12"/>
          </p:nvPr>
        </p:nvSpPr>
        <p:spPr/>
        <p:txBody>
          <a:bodyPr/>
          <a:lstStyle/>
          <a:p>
            <a:fld id="{1BD9C5CC-0547-4C16-9725-6C9918068411}" type="slidenum">
              <a:rPr lang="en-GB" smtClean="0"/>
              <a:t>‹#›</a:t>
            </a:fld>
            <a:endParaRPr lang="en-GB"/>
          </a:p>
        </p:txBody>
      </p:sp>
    </p:spTree>
    <p:extLst>
      <p:ext uri="{BB962C8B-B14F-4D97-AF65-F5344CB8AC3E}">
        <p14:creationId xmlns:p14="http://schemas.microsoft.com/office/powerpoint/2010/main" val="8260936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E2F58-3FF5-4725-961C-E059D400206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0483FA-0B8D-4A12-8217-083272B758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FAF155-BED6-4DE3-98C6-DF138EBFBC8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CA62B4-A57A-4830-BAD9-60F9EF73ABE1}"/>
              </a:ext>
            </a:extLst>
          </p:cNvPr>
          <p:cNvSpPr>
            <a:spLocks noGrp="1"/>
          </p:cNvSpPr>
          <p:nvPr>
            <p:ph type="dt" sz="half" idx="10"/>
          </p:nvPr>
        </p:nvSpPr>
        <p:spPr/>
        <p:txBody>
          <a:bodyPr/>
          <a:lstStyle/>
          <a:p>
            <a:fld id="{8D567DEF-AE0F-48D8-8219-439BEFDC372B}" type="datetimeFigureOut">
              <a:rPr lang="en-GB" smtClean="0"/>
              <a:t>30/04/2018</a:t>
            </a:fld>
            <a:endParaRPr lang="en-GB"/>
          </a:p>
        </p:txBody>
      </p:sp>
      <p:sp>
        <p:nvSpPr>
          <p:cNvPr id="6" name="Footer Placeholder 5">
            <a:extLst>
              <a:ext uri="{FF2B5EF4-FFF2-40B4-BE49-F238E27FC236}">
                <a16:creationId xmlns:a16="http://schemas.microsoft.com/office/drawing/2014/main" id="{40E38297-4AF6-49CA-B2EF-F311DD9C30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A9A193-F09D-4EF4-A2C9-855D599812C6}"/>
              </a:ext>
            </a:extLst>
          </p:cNvPr>
          <p:cNvSpPr>
            <a:spLocks noGrp="1"/>
          </p:cNvSpPr>
          <p:nvPr>
            <p:ph type="sldNum" sz="quarter" idx="12"/>
          </p:nvPr>
        </p:nvSpPr>
        <p:spPr/>
        <p:txBody>
          <a:bodyPr/>
          <a:lstStyle/>
          <a:p>
            <a:fld id="{1BD9C5CC-0547-4C16-9725-6C9918068411}" type="slidenum">
              <a:rPr lang="en-GB" smtClean="0"/>
              <a:t>‹#›</a:t>
            </a:fld>
            <a:endParaRPr lang="en-GB"/>
          </a:p>
        </p:txBody>
      </p:sp>
    </p:spTree>
    <p:extLst>
      <p:ext uri="{BB962C8B-B14F-4D97-AF65-F5344CB8AC3E}">
        <p14:creationId xmlns:p14="http://schemas.microsoft.com/office/powerpoint/2010/main" val="13797455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05A9-66B2-4702-BC20-CA928C60F5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6806C4-CC7F-4FE4-8717-77BC372F80E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FD3F2F-64E2-4D49-A4E9-BB47F98E61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683CF3-2B5C-4CE5-B570-B8288DC3215B}"/>
              </a:ext>
            </a:extLst>
          </p:cNvPr>
          <p:cNvSpPr>
            <a:spLocks noGrp="1"/>
          </p:cNvSpPr>
          <p:nvPr>
            <p:ph type="dt" sz="half" idx="10"/>
          </p:nvPr>
        </p:nvSpPr>
        <p:spPr/>
        <p:txBody>
          <a:bodyPr/>
          <a:lstStyle/>
          <a:p>
            <a:fld id="{8D567DEF-AE0F-48D8-8219-439BEFDC372B}" type="datetimeFigureOut">
              <a:rPr lang="en-GB" smtClean="0"/>
              <a:t>30/04/2018</a:t>
            </a:fld>
            <a:endParaRPr lang="en-GB"/>
          </a:p>
        </p:txBody>
      </p:sp>
      <p:sp>
        <p:nvSpPr>
          <p:cNvPr id="6" name="Footer Placeholder 5">
            <a:extLst>
              <a:ext uri="{FF2B5EF4-FFF2-40B4-BE49-F238E27FC236}">
                <a16:creationId xmlns:a16="http://schemas.microsoft.com/office/drawing/2014/main" id="{B8D45789-604B-4E02-AA73-9FCD1473DA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594F45-518F-4E2F-AFC3-01782C4A0D54}"/>
              </a:ext>
            </a:extLst>
          </p:cNvPr>
          <p:cNvSpPr>
            <a:spLocks noGrp="1"/>
          </p:cNvSpPr>
          <p:nvPr>
            <p:ph type="sldNum" sz="quarter" idx="12"/>
          </p:nvPr>
        </p:nvSpPr>
        <p:spPr/>
        <p:txBody>
          <a:bodyPr/>
          <a:lstStyle/>
          <a:p>
            <a:fld id="{1BD9C5CC-0547-4C16-9725-6C9918068411}" type="slidenum">
              <a:rPr lang="en-GB" smtClean="0"/>
              <a:t>‹#›</a:t>
            </a:fld>
            <a:endParaRPr lang="en-GB"/>
          </a:p>
        </p:txBody>
      </p:sp>
    </p:spTree>
    <p:extLst>
      <p:ext uri="{BB962C8B-B14F-4D97-AF65-F5344CB8AC3E}">
        <p14:creationId xmlns:p14="http://schemas.microsoft.com/office/powerpoint/2010/main" val="27374855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801E-CC0D-4966-8C7B-2F4ACA5FE5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BC2CF2-94DC-480C-A1BA-B7F185011E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D0E2B8-24A7-412C-91AA-5AD87B43A425}"/>
              </a:ext>
            </a:extLst>
          </p:cNvPr>
          <p:cNvSpPr>
            <a:spLocks noGrp="1"/>
          </p:cNvSpPr>
          <p:nvPr>
            <p:ph type="dt" sz="half" idx="10"/>
          </p:nvPr>
        </p:nvSpPr>
        <p:spPr/>
        <p:txBody>
          <a:bodyPr/>
          <a:lstStyle/>
          <a:p>
            <a:fld id="{8D567DEF-AE0F-48D8-8219-439BEFDC372B}" type="datetimeFigureOut">
              <a:rPr lang="en-GB" smtClean="0"/>
              <a:t>30/04/2018</a:t>
            </a:fld>
            <a:endParaRPr lang="en-GB"/>
          </a:p>
        </p:txBody>
      </p:sp>
      <p:sp>
        <p:nvSpPr>
          <p:cNvPr id="5" name="Footer Placeholder 4">
            <a:extLst>
              <a:ext uri="{FF2B5EF4-FFF2-40B4-BE49-F238E27FC236}">
                <a16:creationId xmlns:a16="http://schemas.microsoft.com/office/drawing/2014/main" id="{E65759ED-238D-4085-9DE5-3A43D18908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58525B-214D-4F5F-B067-30FBD7EF9CE5}"/>
              </a:ext>
            </a:extLst>
          </p:cNvPr>
          <p:cNvSpPr>
            <a:spLocks noGrp="1"/>
          </p:cNvSpPr>
          <p:nvPr>
            <p:ph type="sldNum" sz="quarter" idx="12"/>
          </p:nvPr>
        </p:nvSpPr>
        <p:spPr/>
        <p:txBody>
          <a:bodyPr/>
          <a:lstStyle/>
          <a:p>
            <a:fld id="{1BD9C5CC-0547-4C16-9725-6C9918068411}" type="slidenum">
              <a:rPr lang="en-GB" smtClean="0"/>
              <a:t>‹#›</a:t>
            </a:fld>
            <a:endParaRPr lang="en-GB"/>
          </a:p>
        </p:txBody>
      </p:sp>
    </p:spTree>
    <p:extLst>
      <p:ext uri="{BB962C8B-B14F-4D97-AF65-F5344CB8AC3E}">
        <p14:creationId xmlns:p14="http://schemas.microsoft.com/office/powerpoint/2010/main" val="34355653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D99D1D-109A-43BB-8728-12D21BD44A5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1B1ED6-D195-491C-B1FD-A846C5A6AE76}"/>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C2F4F8-91D5-4193-850D-6C2ECAF8A9BD}"/>
              </a:ext>
            </a:extLst>
          </p:cNvPr>
          <p:cNvSpPr>
            <a:spLocks noGrp="1"/>
          </p:cNvSpPr>
          <p:nvPr>
            <p:ph type="dt" sz="half" idx="10"/>
          </p:nvPr>
        </p:nvSpPr>
        <p:spPr/>
        <p:txBody>
          <a:bodyPr/>
          <a:lstStyle/>
          <a:p>
            <a:fld id="{8D567DEF-AE0F-48D8-8219-439BEFDC372B}" type="datetimeFigureOut">
              <a:rPr lang="en-GB" smtClean="0"/>
              <a:t>30/04/2018</a:t>
            </a:fld>
            <a:endParaRPr lang="en-GB"/>
          </a:p>
        </p:txBody>
      </p:sp>
      <p:sp>
        <p:nvSpPr>
          <p:cNvPr id="5" name="Footer Placeholder 4">
            <a:extLst>
              <a:ext uri="{FF2B5EF4-FFF2-40B4-BE49-F238E27FC236}">
                <a16:creationId xmlns:a16="http://schemas.microsoft.com/office/drawing/2014/main" id="{49177D89-7B70-43CB-8B5E-E282BF05A0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2C98A6-D914-49EA-A44A-63A5D267DF34}"/>
              </a:ext>
            </a:extLst>
          </p:cNvPr>
          <p:cNvSpPr>
            <a:spLocks noGrp="1"/>
          </p:cNvSpPr>
          <p:nvPr>
            <p:ph type="sldNum" sz="quarter" idx="12"/>
          </p:nvPr>
        </p:nvSpPr>
        <p:spPr/>
        <p:txBody>
          <a:bodyPr/>
          <a:lstStyle/>
          <a:p>
            <a:fld id="{1BD9C5CC-0547-4C16-9725-6C9918068411}" type="slidenum">
              <a:rPr lang="en-GB" smtClean="0"/>
              <a:t>‹#›</a:t>
            </a:fld>
            <a:endParaRPr lang="en-GB"/>
          </a:p>
        </p:txBody>
      </p:sp>
    </p:spTree>
    <p:extLst>
      <p:ext uri="{BB962C8B-B14F-4D97-AF65-F5344CB8AC3E}">
        <p14:creationId xmlns:p14="http://schemas.microsoft.com/office/powerpoint/2010/main" val="100678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66FDBF8-B83E-4179-BE60-9D2681667A55}"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B90FBBE-4460-45AD-8D4F-A3BDDB74F857}" type="slidenum">
              <a:rPr lang="en-GB" altLang="en-US"/>
              <a:pPr>
                <a:defRPr/>
              </a:pPr>
              <a:t>‹#›</a:t>
            </a:fld>
            <a:endParaRPr lang="en-GB" altLang="en-US"/>
          </a:p>
        </p:txBody>
      </p:sp>
    </p:spTree>
    <p:extLst>
      <p:ext uri="{BB962C8B-B14F-4D97-AF65-F5344CB8AC3E}">
        <p14:creationId xmlns:p14="http://schemas.microsoft.com/office/powerpoint/2010/main" val="79796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5CDACAF-ABB0-4CC6-A4A3-162A446A24B1}"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BB0B3A-99BC-4963-BE05-989042198D12}" type="slidenum">
              <a:rPr lang="en-GB" altLang="en-US"/>
              <a:pPr>
                <a:defRPr/>
              </a:pPr>
              <a:t>‹#›</a:t>
            </a:fld>
            <a:endParaRPr lang="en-GB" altLang="en-US"/>
          </a:p>
        </p:txBody>
      </p:sp>
    </p:spTree>
    <p:extLst>
      <p:ext uri="{BB962C8B-B14F-4D97-AF65-F5344CB8AC3E}">
        <p14:creationId xmlns:p14="http://schemas.microsoft.com/office/powerpoint/2010/main" val="63491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795B485-51EE-4785-8950-3ADAF1156820}"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53C0F6B-44C7-4EAE-B3FC-A91476055C7B}" type="slidenum">
              <a:rPr lang="en-GB" altLang="en-US"/>
              <a:pPr>
                <a:defRPr/>
              </a:pPr>
              <a:t>‹#›</a:t>
            </a:fld>
            <a:endParaRPr lang="en-GB" altLang="en-US"/>
          </a:p>
        </p:txBody>
      </p:sp>
    </p:spTree>
    <p:extLst>
      <p:ext uri="{BB962C8B-B14F-4D97-AF65-F5344CB8AC3E}">
        <p14:creationId xmlns:p14="http://schemas.microsoft.com/office/powerpoint/2010/main" val="3363818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B02D3D8-956B-4231-8514-2AB0F2E95B26}"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5B9906D-20FB-43CE-9F88-0BC2B3158F84}" type="slidenum">
              <a:rPr lang="en-GB" altLang="en-US"/>
              <a:pPr>
                <a:defRPr/>
              </a:pPr>
              <a:t>‹#›</a:t>
            </a:fld>
            <a:endParaRPr lang="en-GB" altLang="en-US"/>
          </a:p>
        </p:txBody>
      </p:sp>
    </p:spTree>
    <p:extLst>
      <p:ext uri="{BB962C8B-B14F-4D97-AF65-F5344CB8AC3E}">
        <p14:creationId xmlns:p14="http://schemas.microsoft.com/office/powerpoint/2010/main" val="117723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2C99E97-FBEA-41FA-97F9-6A3EE5AD4145}"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BB31C6E-3B86-4FD0-B6D2-F1670005C96D}" type="slidenum">
              <a:rPr lang="en-GB" altLang="en-US"/>
              <a:pPr>
                <a:defRPr/>
              </a:pPr>
              <a:t>‹#›</a:t>
            </a:fld>
            <a:endParaRPr lang="en-GB" altLang="en-US"/>
          </a:p>
        </p:txBody>
      </p:sp>
    </p:spTree>
    <p:extLst>
      <p:ext uri="{BB962C8B-B14F-4D97-AF65-F5344CB8AC3E}">
        <p14:creationId xmlns:p14="http://schemas.microsoft.com/office/powerpoint/2010/main" val="2096561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CE5E36C6-A061-4ABA-9B60-483D43EFF4AC}" type="datetimeFigureOut">
              <a:rPr lang="en-GB"/>
              <a:pPr>
                <a:defRPr/>
              </a:pPr>
              <a:t>30/04/2018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6CCFB80-01A2-45B4-932F-BA0856BF1647}" type="slidenum">
              <a:rPr lang="en-GB" altLang="en-US"/>
              <a:pPr>
                <a:defRPr/>
              </a:pPr>
              <a:t>‹#›</a:t>
            </a:fld>
            <a:endParaRPr lang="en-GB" altLang="en-US"/>
          </a:p>
        </p:txBody>
      </p:sp>
    </p:spTree>
    <p:extLst>
      <p:ext uri="{BB962C8B-B14F-4D97-AF65-F5344CB8AC3E}">
        <p14:creationId xmlns:p14="http://schemas.microsoft.com/office/powerpoint/2010/main" val="2210823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B94745B-7F74-4F10-8D95-616D8CCCD25D}" type="datetimeFigureOut">
              <a:rPr lang="en-GB"/>
              <a:pPr>
                <a:defRPr/>
              </a:pPr>
              <a:t>30/04/2018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495BA73-273F-43E4-BA28-0E8F83EE5F26}" type="slidenum">
              <a:rPr lang="en-GB" altLang="en-US"/>
              <a:pPr>
                <a:defRPr/>
              </a:pPr>
              <a:t>‹#›</a:t>
            </a:fld>
            <a:endParaRPr lang="en-GB" altLang="en-US"/>
          </a:p>
        </p:txBody>
      </p:sp>
    </p:spTree>
    <p:extLst>
      <p:ext uri="{BB962C8B-B14F-4D97-AF65-F5344CB8AC3E}">
        <p14:creationId xmlns:p14="http://schemas.microsoft.com/office/powerpoint/2010/main" val="457956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965F6B-AB13-404B-A8F2-8991AC24B0FB}" type="datetimeFigureOut">
              <a:rPr lang="en-GB"/>
              <a:pPr>
                <a:defRPr/>
              </a:pPr>
              <a:t>30/04/2018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6F29BAC-A3F4-4C61-845A-701E4FB9281B}" type="slidenum">
              <a:rPr lang="en-GB" altLang="en-US"/>
              <a:pPr>
                <a:defRPr/>
              </a:pPr>
              <a:t>‹#›</a:t>
            </a:fld>
            <a:endParaRPr lang="en-GB" altLang="en-US"/>
          </a:p>
        </p:txBody>
      </p:sp>
    </p:spTree>
    <p:extLst>
      <p:ext uri="{BB962C8B-B14F-4D97-AF65-F5344CB8AC3E}">
        <p14:creationId xmlns:p14="http://schemas.microsoft.com/office/powerpoint/2010/main" val="2942802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6F24B3-AA97-4F90-96DD-5871EF007822}"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0BAFF5-2B11-437C-BFEA-8E227AB00EB2}" type="slidenum">
              <a:rPr lang="en-GB" altLang="en-US"/>
              <a:pPr>
                <a:defRPr/>
              </a:pPr>
              <a:t>‹#›</a:t>
            </a:fld>
            <a:endParaRPr lang="en-GB" altLang="en-US"/>
          </a:p>
        </p:txBody>
      </p:sp>
    </p:spTree>
    <p:extLst>
      <p:ext uri="{BB962C8B-B14F-4D97-AF65-F5344CB8AC3E}">
        <p14:creationId xmlns:p14="http://schemas.microsoft.com/office/powerpoint/2010/main" val="388799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6902ECB-C766-485F-BF13-3D49CD37F1B1}"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F961D4F-DD34-4E6A-A250-BD2CCAC3C4E9}" type="slidenum">
              <a:rPr lang="en-GB" altLang="en-US"/>
              <a:pPr>
                <a:defRPr/>
              </a:pPr>
              <a:t>‹#›</a:t>
            </a:fld>
            <a:endParaRPr lang="en-GB" altLang="en-US"/>
          </a:p>
        </p:txBody>
      </p:sp>
    </p:spTree>
    <p:extLst>
      <p:ext uri="{BB962C8B-B14F-4D97-AF65-F5344CB8AC3E}">
        <p14:creationId xmlns:p14="http://schemas.microsoft.com/office/powerpoint/2010/main" val="2241236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A805927-5666-4502-8A89-885950E901D5}"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46B73A6-F653-4C28-AEA4-584DB185DCE8}" type="slidenum">
              <a:rPr lang="en-GB" altLang="en-US"/>
              <a:pPr>
                <a:defRPr/>
              </a:pPr>
              <a:t>‹#›</a:t>
            </a:fld>
            <a:endParaRPr lang="en-GB" altLang="en-US"/>
          </a:p>
        </p:txBody>
      </p:sp>
    </p:spTree>
    <p:extLst>
      <p:ext uri="{BB962C8B-B14F-4D97-AF65-F5344CB8AC3E}">
        <p14:creationId xmlns:p14="http://schemas.microsoft.com/office/powerpoint/2010/main" val="1114859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60565AE-A9B4-4F16-9F5E-1411364E7DB3}"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8097CC-13AA-487D-B58A-658BA918A967}" type="slidenum">
              <a:rPr lang="en-GB" altLang="en-US"/>
              <a:pPr>
                <a:defRPr/>
              </a:pPr>
              <a:t>‹#›</a:t>
            </a:fld>
            <a:endParaRPr lang="en-GB" altLang="en-US"/>
          </a:p>
        </p:txBody>
      </p:sp>
    </p:spTree>
    <p:extLst>
      <p:ext uri="{BB962C8B-B14F-4D97-AF65-F5344CB8AC3E}">
        <p14:creationId xmlns:p14="http://schemas.microsoft.com/office/powerpoint/2010/main" val="12080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49EE296-E73B-441C-B4A6-9AF43F985130}"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7660DF9-5F8E-4C72-9AB4-8563BB0BF868}" type="slidenum">
              <a:rPr lang="en-GB" altLang="en-US"/>
              <a:pPr>
                <a:defRPr/>
              </a:pPr>
              <a:t>‹#›</a:t>
            </a:fld>
            <a:endParaRPr lang="en-GB" altLang="en-US"/>
          </a:p>
        </p:txBody>
      </p:sp>
    </p:spTree>
    <p:extLst>
      <p:ext uri="{BB962C8B-B14F-4D97-AF65-F5344CB8AC3E}">
        <p14:creationId xmlns:p14="http://schemas.microsoft.com/office/powerpoint/2010/main" val="356001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F2DF996-C2D2-443D-88F1-271D894F108F}"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174F32F-8FB3-4E11-A589-05FFC0F00707}" type="slidenum">
              <a:rPr lang="en-GB" altLang="en-US"/>
              <a:pPr>
                <a:defRPr/>
              </a:pPr>
              <a:t>‹#›</a:t>
            </a:fld>
            <a:endParaRPr lang="en-GB" altLang="en-US"/>
          </a:p>
        </p:txBody>
      </p:sp>
    </p:spTree>
    <p:extLst>
      <p:ext uri="{BB962C8B-B14F-4D97-AF65-F5344CB8AC3E}">
        <p14:creationId xmlns:p14="http://schemas.microsoft.com/office/powerpoint/2010/main" val="508602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5C703C0-2EA4-444C-ABF6-40A017A8012C}"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2688516-7440-44B9-A331-DC5A45ECF4E9}" type="slidenum">
              <a:rPr lang="en-GB" altLang="en-US"/>
              <a:pPr>
                <a:defRPr/>
              </a:pPr>
              <a:t>‹#›</a:t>
            </a:fld>
            <a:endParaRPr lang="en-GB" altLang="en-US"/>
          </a:p>
        </p:txBody>
      </p:sp>
    </p:spTree>
    <p:extLst>
      <p:ext uri="{BB962C8B-B14F-4D97-AF65-F5344CB8AC3E}">
        <p14:creationId xmlns:p14="http://schemas.microsoft.com/office/powerpoint/2010/main" val="2166721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D4C06B4-EFF6-432E-9271-D6D444C794F9}"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B6146C9-4C83-416F-B7F8-2CA7F99C37CB}" type="slidenum">
              <a:rPr lang="en-GB" altLang="en-US"/>
              <a:pPr>
                <a:defRPr/>
              </a:pPr>
              <a:t>‹#›</a:t>
            </a:fld>
            <a:endParaRPr lang="en-GB" altLang="en-US"/>
          </a:p>
        </p:txBody>
      </p:sp>
    </p:spTree>
    <p:extLst>
      <p:ext uri="{BB962C8B-B14F-4D97-AF65-F5344CB8AC3E}">
        <p14:creationId xmlns:p14="http://schemas.microsoft.com/office/powerpoint/2010/main" val="202853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9B18301-05C2-4CF9-AAD8-F01576A1247B}"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B0251E8-D490-4B61-BEDA-AF48E41D98B7}" type="slidenum">
              <a:rPr lang="en-GB" altLang="en-US"/>
              <a:pPr>
                <a:defRPr/>
              </a:pPr>
              <a:t>‹#›</a:t>
            </a:fld>
            <a:endParaRPr lang="en-GB" altLang="en-US"/>
          </a:p>
        </p:txBody>
      </p:sp>
    </p:spTree>
    <p:extLst>
      <p:ext uri="{BB962C8B-B14F-4D97-AF65-F5344CB8AC3E}">
        <p14:creationId xmlns:p14="http://schemas.microsoft.com/office/powerpoint/2010/main" val="2967393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B22A6F2F-98BE-44D2-AAD3-9CE270FC059A}" type="datetimeFigureOut">
              <a:rPr lang="en-GB"/>
              <a:pPr>
                <a:defRPr/>
              </a:pPr>
              <a:t>30/04/2018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1B1FD95-58AE-4E4A-97C2-C74BDA784DF3}" type="slidenum">
              <a:rPr lang="en-GB" altLang="en-US"/>
              <a:pPr>
                <a:defRPr/>
              </a:pPr>
              <a:t>‹#›</a:t>
            </a:fld>
            <a:endParaRPr lang="en-GB" altLang="en-US"/>
          </a:p>
        </p:txBody>
      </p:sp>
    </p:spTree>
    <p:extLst>
      <p:ext uri="{BB962C8B-B14F-4D97-AF65-F5344CB8AC3E}">
        <p14:creationId xmlns:p14="http://schemas.microsoft.com/office/powerpoint/2010/main" val="955190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00940D8-970C-4E8D-8763-4FE244950F12}" type="datetimeFigureOut">
              <a:rPr lang="en-GB"/>
              <a:pPr>
                <a:defRPr/>
              </a:pPr>
              <a:t>30/04/2018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1AD59D9-0B3F-4B0B-B72E-E979E91FE166}" type="slidenum">
              <a:rPr lang="en-GB" altLang="en-US"/>
              <a:pPr>
                <a:defRPr/>
              </a:pPr>
              <a:t>‹#›</a:t>
            </a:fld>
            <a:endParaRPr lang="en-GB" altLang="en-US"/>
          </a:p>
        </p:txBody>
      </p:sp>
    </p:spTree>
    <p:extLst>
      <p:ext uri="{BB962C8B-B14F-4D97-AF65-F5344CB8AC3E}">
        <p14:creationId xmlns:p14="http://schemas.microsoft.com/office/powerpoint/2010/main" val="133092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EA8F0A-C3F3-450A-B20D-1C97E993F83D}" type="datetimeFigureOut">
              <a:rPr lang="en-GB"/>
              <a:pPr>
                <a:defRPr/>
              </a:pPr>
              <a:t>30/04/2018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E46A94C-461E-4FBB-8166-741AED3E0D51}" type="slidenum">
              <a:rPr lang="en-GB" altLang="en-US"/>
              <a:pPr>
                <a:defRPr/>
              </a:pPr>
              <a:t>‹#›</a:t>
            </a:fld>
            <a:endParaRPr lang="en-GB" altLang="en-US"/>
          </a:p>
        </p:txBody>
      </p:sp>
    </p:spTree>
    <p:extLst>
      <p:ext uri="{BB962C8B-B14F-4D97-AF65-F5344CB8AC3E}">
        <p14:creationId xmlns:p14="http://schemas.microsoft.com/office/powerpoint/2010/main" val="147367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E8832A6-E079-42E7-BE9A-F9A08BEB96BF}"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C019938-BBA8-49B7-9D48-6FFB4577A8FE}" type="slidenum">
              <a:rPr lang="en-GB" altLang="en-US"/>
              <a:pPr>
                <a:defRPr/>
              </a:pPr>
              <a:t>‹#›</a:t>
            </a:fld>
            <a:endParaRPr lang="en-GB" altLang="en-US"/>
          </a:p>
        </p:txBody>
      </p:sp>
    </p:spTree>
    <p:extLst>
      <p:ext uri="{BB962C8B-B14F-4D97-AF65-F5344CB8AC3E}">
        <p14:creationId xmlns:p14="http://schemas.microsoft.com/office/powerpoint/2010/main" val="2976336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2C0C9B-AE05-4C36-98F4-BE1EE5FA3CB1}"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8D52F86-A67B-464E-BDEE-9B27F2FA314E}" type="slidenum">
              <a:rPr lang="en-GB" altLang="en-US"/>
              <a:pPr>
                <a:defRPr/>
              </a:pPr>
              <a:t>‹#›</a:t>
            </a:fld>
            <a:endParaRPr lang="en-GB" altLang="en-US"/>
          </a:p>
        </p:txBody>
      </p:sp>
    </p:spTree>
    <p:extLst>
      <p:ext uri="{BB962C8B-B14F-4D97-AF65-F5344CB8AC3E}">
        <p14:creationId xmlns:p14="http://schemas.microsoft.com/office/powerpoint/2010/main" val="1814414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9C0187-7B36-4A69-AF15-1456D3A7DCEC}"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41F9649-4530-4DF2-8364-B45784DE8221}" type="slidenum">
              <a:rPr lang="en-GB" altLang="en-US"/>
              <a:pPr>
                <a:defRPr/>
              </a:pPr>
              <a:t>‹#›</a:t>
            </a:fld>
            <a:endParaRPr lang="en-GB" altLang="en-US"/>
          </a:p>
        </p:txBody>
      </p:sp>
    </p:spTree>
    <p:extLst>
      <p:ext uri="{BB962C8B-B14F-4D97-AF65-F5344CB8AC3E}">
        <p14:creationId xmlns:p14="http://schemas.microsoft.com/office/powerpoint/2010/main" val="1371121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6C7D749-4D40-4D6B-8528-3D5E278E09C6}"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B57F28-AD13-49B2-B848-09EBE4F876C4}" type="slidenum">
              <a:rPr lang="en-GB" altLang="en-US"/>
              <a:pPr>
                <a:defRPr/>
              </a:pPr>
              <a:t>‹#›</a:t>
            </a:fld>
            <a:endParaRPr lang="en-GB" altLang="en-US"/>
          </a:p>
        </p:txBody>
      </p:sp>
    </p:spTree>
    <p:extLst>
      <p:ext uri="{BB962C8B-B14F-4D97-AF65-F5344CB8AC3E}">
        <p14:creationId xmlns:p14="http://schemas.microsoft.com/office/powerpoint/2010/main" val="1142601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7ABD619-878A-4142-8F6C-5B9C4E112A0A}"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8D0BDB2-167B-451D-BF56-46DA873A759C}" type="slidenum">
              <a:rPr lang="en-GB" altLang="en-US"/>
              <a:pPr>
                <a:defRPr/>
              </a:pPr>
              <a:t>‹#›</a:t>
            </a:fld>
            <a:endParaRPr lang="en-GB" altLang="en-US"/>
          </a:p>
        </p:txBody>
      </p:sp>
    </p:spTree>
    <p:extLst>
      <p:ext uri="{BB962C8B-B14F-4D97-AF65-F5344CB8AC3E}">
        <p14:creationId xmlns:p14="http://schemas.microsoft.com/office/powerpoint/2010/main" val="4041684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03C3EC4-6F4D-4C2D-AE41-DBCA068360AA}"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1CBF414-F872-4A09-97DF-3D54C911DB57}" type="slidenum">
              <a:rPr lang="en-GB" altLang="en-US"/>
              <a:pPr>
                <a:defRPr/>
              </a:pPr>
              <a:t>‹#›</a:t>
            </a:fld>
            <a:endParaRPr lang="en-GB" altLang="en-US"/>
          </a:p>
        </p:txBody>
      </p:sp>
    </p:spTree>
    <p:extLst>
      <p:ext uri="{BB962C8B-B14F-4D97-AF65-F5344CB8AC3E}">
        <p14:creationId xmlns:p14="http://schemas.microsoft.com/office/powerpoint/2010/main" val="3975263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697728-4269-42A0-9F73-158D4BB92EC7}"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2066F5-86F3-465D-B5B9-FB030F99683A}" type="slidenum">
              <a:rPr lang="en-GB" altLang="en-US"/>
              <a:pPr>
                <a:defRPr/>
              </a:pPr>
              <a:t>‹#›</a:t>
            </a:fld>
            <a:endParaRPr lang="en-GB" altLang="en-US"/>
          </a:p>
        </p:txBody>
      </p:sp>
    </p:spTree>
    <p:extLst>
      <p:ext uri="{BB962C8B-B14F-4D97-AF65-F5344CB8AC3E}">
        <p14:creationId xmlns:p14="http://schemas.microsoft.com/office/powerpoint/2010/main" val="2000334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716699D-75F9-4EED-8AED-2A026D86A98E}"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B012CC2-B92D-4868-B94C-CB3E688E3569}" type="slidenum">
              <a:rPr lang="en-GB" altLang="en-US"/>
              <a:pPr>
                <a:defRPr/>
              </a:pPr>
              <a:t>‹#›</a:t>
            </a:fld>
            <a:endParaRPr lang="en-GB" altLang="en-US"/>
          </a:p>
        </p:txBody>
      </p:sp>
    </p:spTree>
    <p:extLst>
      <p:ext uri="{BB962C8B-B14F-4D97-AF65-F5344CB8AC3E}">
        <p14:creationId xmlns:p14="http://schemas.microsoft.com/office/powerpoint/2010/main" val="2490658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2398590-104C-4B71-ADD9-99468A2B619B}"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0C63C89-17C3-4024-9441-F3DB9B41061C}" type="slidenum">
              <a:rPr lang="en-GB" altLang="en-US"/>
              <a:pPr>
                <a:defRPr/>
              </a:pPr>
              <a:t>‹#›</a:t>
            </a:fld>
            <a:endParaRPr lang="en-GB" altLang="en-US"/>
          </a:p>
        </p:txBody>
      </p:sp>
    </p:spTree>
    <p:extLst>
      <p:ext uri="{BB962C8B-B14F-4D97-AF65-F5344CB8AC3E}">
        <p14:creationId xmlns:p14="http://schemas.microsoft.com/office/powerpoint/2010/main" val="1727151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E89B30F-ACEF-46D6-AF3E-74E55538F546}" type="datetimeFigureOut">
              <a:rPr lang="en-GB"/>
              <a:pPr>
                <a:defRPr/>
              </a:pPr>
              <a:t>30/04/2018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43069CE-4726-4918-A09B-2C594CBC38E1}" type="slidenum">
              <a:rPr lang="en-GB" altLang="en-US"/>
              <a:pPr>
                <a:defRPr/>
              </a:pPr>
              <a:t>‹#›</a:t>
            </a:fld>
            <a:endParaRPr lang="en-GB" altLang="en-US"/>
          </a:p>
        </p:txBody>
      </p:sp>
    </p:spTree>
    <p:extLst>
      <p:ext uri="{BB962C8B-B14F-4D97-AF65-F5344CB8AC3E}">
        <p14:creationId xmlns:p14="http://schemas.microsoft.com/office/powerpoint/2010/main" val="652086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304BE77-4DB6-4627-83D3-5B71128A2614}" type="datetimeFigureOut">
              <a:rPr lang="en-GB"/>
              <a:pPr>
                <a:defRPr/>
              </a:pPr>
              <a:t>30/04/2018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036D2F0-5AD3-490C-8777-6373791FACAA}" type="slidenum">
              <a:rPr lang="en-GB" altLang="en-US"/>
              <a:pPr>
                <a:defRPr/>
              </a:pPr>
              <a:t>‹#›</a:t>
            </a:fld>
            <a:endParaRPr lang="en-GB" altLang="en-US"/>
          </a:p>
        </p:txBody>
      </p:sp>
    </p:spTree>
    <p:extLst>
      <p:ext uri="{BB962C8B-B14F-4D97-AF65-F5344CB8AC3E}">
        <p14:creationId xmlns:p14="http://schemas.microsoft.com/office/powerpoint/2010/main" val="425219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481C6D1E-06FD-4B31-AD1E-C8E3913B2263}"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7CD001F-651E-4B62-AD96-8C719F6BCD5D}" type="slidenum">
              <a:rPr lang="en-GB" altLang="en-US"/>
              <a:pPr>
                <a:defRPr/>
              </a:pPr>
              <a:t>‹#›</a:t>
            </a:fld>
            <a:endParaRPr lang="en-GB" altLang="en-US"/>
          </a:p>
        </p:txBody>
      </p:sp>
    </p:spTree>
    <p:extLst>
      <p:ext uri="{BB962C8B-B14F-4D97-AF65-F5344CB8AC3E}">
        <p14:creationId xmlns:p14="http://schemas.microsoft.com/office/powerpoint/2010/main" val="1247386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5939B2-FBA2-422A-931C-16C16DE9F9DA}" type="datetimeFigureOut">
              <a:rPr lang="en-GB"/>
              <a:pPr>
                <a:defRPr/>
              </a:pPr>
              <a:t>30/04/2018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E89DA35-C216-4908-ABCE-C7918E0D07FC}" type="slidenum">
              <a:rPr lang="en-GB" altLang="en-US"/>
              <a:pPr>
                <a:defRPr/>
              </a:pPr>
              <a:t>‹#›</a:t>
            </a:fld>
            <a:endParaRPr lang="en-GB" altLang="en-US"/>
          </a:p>
        </p:txBody>
      </p:sp>
    </p:spTree>
    <p:extLst>
      <p:ext uri="{BB962C8B-B14F-4D97-AF65-F5344CB8AC3E}">
        <p14:creationId xmlns:p14="http://schemas.microsoft.com/office/powerpoint/2010/main" val="3685723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C8A56D-F088-4708-BC3E-8CAD133624BB}"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3DAA223-C3CC-4C2C-93F0-A4A9F5D32818}" type="slidenum">
              <a:rPr lang="en-GB" altLang="en-US"/>
              <a:pPr>
                <a:defRPr/>
              </a:pPr>
              <a:t>‹#›</a:t>
            </a:fld>
            <a:endParaRPr lang="en-GB" altLang="en-US"/>
          </a:p>
        </p:txBody>
      </p:sp>
    </p:spTree>
    <p:extLst>
      <p:ext uri="{BB962C8B-B14F-4D97-AF65-F5344CB8AC3E}">
        <p14:creationId xmlns:p14="http://schemas.microsoft.com/office/powerpoint/2010/main" val="248543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54D20B-3087-4DAF-AB0D-73FED2A94413}"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BDE19B5-F86F-4963-9DD0-CD49C092E8C4}" type="slidenum">
              <a:rPr lang="en-GB" altLang="en-US"/>
              <a:pPr>
                <a:defRPr/>
              </a:pPr>
              <a:t>‹#›</a:t>
            </a:fld>
            <a:endParaRPr lang="en-GB" altLang="en-US"/>
          </a:p>
        </p:txBody>
      </p:sp>
    </p:spTree>
    <p:extLst>
      <p:ext uri="{BB962C8B-B14F-4D97-AF65-F5344CB8AC3E}">
        <p14:creationId xmlns:p14="http://schemas.microsoft.com/office/powerpoint/2010/main" val="3892689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6BA6F90-7854-4736-8B87-9A5DD70E1F24}"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0025F5F-A496-4D16-9E05-75594BFF9CCA}" type="slidenum">
              <a:rPr lang="en-GB" altLang="en-US"/>
              <a:pPr>
                <a:defRPr/>
              </a:pPr>
              <a:t>‹#›</a:t>
            </a:fld>
            <a:endParaRPr lang="en-GB" altLang="en-US"/>
          </a:p>
        </p:txBody>
      </p:sp>
    </p:spTree>
    <p:extLst>
      <p:ext uri="{BB962C8B-B14F-4D97-AF65-F5344CB8AC3E}">
        <p14:creationId xmlns:p14="http://schemas.microsoft.com/office/powerpoint/2010/main" val="2780623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25B5E85-9E38-4BD3-B06D-89D3A14219E5}"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596A554-3D24-4E10-B8BB-0A2676B10C00}" type="slidenum">
              <a:rPr lang="en-GB" altLang="en-US"/>
              <a:pPr>
                <a:defRPr/>
              </a:pPr>
              <a:t>‹#›</a:t>
            </a:fld>
            <a:endParaRPr lang="en-GB" altLang="en-US"/>
          </a:p>
        </p:txBody>
      </p:sp>
    </p:spTree>
    <p:extLst>
      <p:ext uri="{BB962C8B-B14F-4D97-AF65-F5344CB8AC3E}">
        <p14:creationId xmlns:p14="http://schemas.microsoft.com/office/powerpoint/2010/main" val="1490058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7EF20B2-97E8-41C8-B017-01A104326C23}"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9653102-F583-4DEC-860F-DFA3176810F8}" type="slidenum">
              <a:rPr lang="en-GB" altLang="en-US"/>
              <a:pPr>
                <a:defRPr/>
              </a:pPr>
              <a:t>‹#›</a:t>
            </a:fld>
            <a:endParaRPr lang="en-GB" altLang="en-US"/>
          </a:p>
        </p:txBody>
      </p:sp>
    </p:spTree>
    <p:extLst>
      <p:ext uri="{BB962C8B-B14F-4D97-AF65-F5344CB8AC3E}">
        <p14:creationId xmlns:p14="http://schemas.microsoft.com/office/powerpoint/2010/main" val="4228617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FB1E450-D7CD-4872-8C78-456CC770F22D}"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4936A6-4E3A-4A21-82C5-E71843C3EA82}" type="slidenum">
              <a:rPr lang="en-GB" altLang="en-US"/>
              <a:pPr>
                <a:defRPr/>
              </a:pPr>
              <a:t>‹#›</a:t>
            </a:fld>
            <a:endParaRPr lang="en-GB" altLang="en-US"/>
          </a:p>
        </p:txBody>
      </p:sp>
    </p:spTree>
    <p:extLst>
      <p:ext uri="{BB962C8B-B14F-4D97-AF65-F5344CB8AC3E}">
        <p14:creationId xmlns:p14="http://schemas.microsoft.com/office/powerpoint/2010/main" val="3337708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8175334-A56C-4BCD-B561-88A7D4405128}"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DD3D7A-BC12-4A11-9D29-57C78825FCB9}" type="slidenum">
              <a:rPr lang="en-GB" altLang="en-US"/>
              <a:pPr>
                <a:defRPr/>
              </a:pPr>
              <a:t>‹#›</a:t>
            </a:fld>
            <a:endParaRPr lang="en-GB" altLang="en-US"/>
          </a:p>
        </p:txBody>
      </p:sp>
    </p:spTree>
    <p:extLst>
      <p:ext uri="{BB962C8B-B14F-4D97-AF65-F5344CB8AC3E}">
        <p14:creationId xmlns:p14="http://schemas.microsoft.com/office/powerpoint/2010/main" val="1267968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72F2DAE-8ED2-4BE9-A698-78EA31ADDE4C}"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C29CCF2-22D2-462A-BA69-A4CA07951345}" type="slidenum">
              <a:rPr lang="en-GB" altLang="en-US"/>
              <a:pPr>
                <a:defRPr/>
              </a:pPr>
              <a:t>‹#›</a:t>
            </a:fld>
            <a:endParaRPr lang="en-GB" altLang="en-US"/>
          </a:p>
        </p:txBody>
      </p:sp>
    </p:spTree>
    <p:extLst>
      <p:ext uri="{BB962C8B-B14F-4D97-AF65-F5344CB8AC3E}">
        <p14:creationId xmlns:p14="http://schemas.microsoft.com/office/powerpoint/2010/main" val="29839789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AECA903-792A-48DE-830D-6642142E8C02}" type="datetimeFigureOut">
              <a:rPr lang="en-GB"/>
              <a:pPr>
                <a:defRPr/>
              </a:pPr>
              <a:t>30/04/2018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7CB3C2A-386B-4852-A6D7-D6A4C2737E36}" type="slidenum">
              <a:rPr lang="en-GB" altLang="en-US"/>
              <a:pPr>
                <a:defRPr/>
              </a:pPr>
              <a:t>‹#›</a:t>
            </a:fld>
            <a:endParaRPr lang="en-GB" altLang="en-US"/>
          </a:p>
        </p:txBody>
      </p:sp>
    </p:spTree>
    <p:extLst>
      <p:ext uri="{BB962C8B-B14F-4D97-AF65-F5344CB8AC3E}">
        <p14:creationId xmlns:p14="http://schemas.microsoft.com/office/powerpoint/2010/main" val="406201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4CC7E2B-B42B-44BB-956C-C7F718697478}" type="datetimeFigureOut">
              <a:rPr lang="en-GB"/>
              <a:pPr>
                <a:defRPr/>
              </a:pPr>
              <a:t>30/04/2018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58704B8-5798-436F-996F-A8694BEEDB8B}" type="slidenum">
              <a:rPr lang="en-GB" altLang="en-US"/>
              <a:pPr>
                <a:defRPr/>
              </a:pPr>
              <a:t>‹#›</a:t>
            </a:fld>
            <a:endParaRPr lang="en-GB" altLang="en-US"/>
          </a:p>
        </p:txBody>
      </p:sp>
    </p:spTree>
    <p:extLst>
      <p:ext uri="{BB962C8B-B14F-4D97-AF65-F5344CB8AC3E}">
        <p14:creationId xmlns:p14="http://schemas.microsoft.com/office/powerpoint/2010/main" val="40695345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7786DC6-AB01-4A8D-80FF-2DAF193FC5D5}" type="datetimeFigureOut">
              <a:rPr lang="en-GB"/>
              <a:pPr>
                <a:defRPr/>
              </a:pPr>
              <a:t>30/04/2018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DE2EE96-B166-478D-9CDC-CBD9CD445ACB}" type="slidenum">
              <a:rPr lang="en-GB" altLang="en-US"/>
              <a:pPr>
                <a:defRPr/>
              </a:pPr>
              <a:t>‹#›</a:t>
            </a:fld>
            <a:endParaRPr lang="en-GB" altLang="en-US"/>
          </a:p>
        </p:txBody>
      </p:sp>
    </p:spTree>
    <p:extLst>
      <p:ext uri="{BB962C8B-B14F-4D97-AF65-F5344CB8AC3E}">
        <p14:creationId xmlns:p14="http://schemas.microsoft.com/office/powerpoint/2010/main" val="2516491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819284-F1C4-4E92-8B3E-58E4A29B5412}" type="datetimeFigureOut">
              <a:rPr lang="en-GB"/>
              <a:pPr>
                <a:defRPr/>
              </a:pPr>
              <a:t>30/04/2018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0940729-EBF0-40D1-978D-E6D177F0599B}" type="slidenum">
              <a:rPr lang="en-GB" altLang="en-US"/>
              <a:pPr>
                <a:defRPr/>
              </a:pPr>
              <a:t>‹#›</a:t>
            </a:fld>
            <a:endParaRPr lang="en-GB" altLang="en-US"/>
          </a:p>
        </p:txBody>
      </p:sp>
    </p:spTree>
    <p:extLst>
      <p:ext uri="{BB962C8B-B14F-4D97-AF65-F5344CB8AC3E}">
        <p14:creationId xmlns:p14="http://schemas.microsoft.com/office/powerpoint/2010/main" val="22914018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57509D-1630-4C2E-8732-3253DE4CCF8D}"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E5B9B8F-5573-4E24-8A5D-E47A466BB81E}" type="slidenum">
              <a:rPr lang="en-GB" altLang="en-US"/>
              <a:pPr>
                <a:defRPr/>
              </a:pPr>
              <a:t>‹#›</a:t>
            </a:fld>
            <a:endParaRPr lang="en-GB" altLang="en-US"/>
          </a:p>
        </p:txBody>
      </p:sp>
    </p:spTree>
    <p:extLst>
      <p:ext uri="{BB962C8B-B14F-4D97-AF65-F5344CB8AC3E}">
        <p14:creationId xmlns:p14="http://schemas.microsoft.com/office/powerpoint/2010/main" val="13030996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84EF98-F6C0-45B5-A0B0-273AD8D3592A}"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ABE0428-350A-437B-83C0-C38851B34E2C}" type="slidenum">
              <a:rPr lang="en-GB" altLang="en-US"/>
              <a:pPr>
                <a:defRPr/>
              </a:pPr>
              <a:t>‹#›</a:t>
            </a:fld>
            <a:endParaRPr lang="en-GB" altLang="en-US"/>
          </a:p>
        </p:txBody>
      </p:sp>
    </p:spTree>
    <p:extLst>
      <p:ext uri="{BB962C8B-B14F-4D97-AF65-F5344CB8AC3E}">
        <p14:creationId xmlns:p14="http://schemas.microsoft.com/office/powerpoint/2010/main" val="3841151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A7E4220-8496-44F6-916E-FBFDC96345AE}"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42E1D97-C979-46E3-BC38-83F28B830351}" type="slidenum">
              <a:rPr lang="en-GB" altLang="en-US"/>
              <a:pPr>
                <a:defRPr/>
              </a:pPr>
              <a:t>‹#›</a:t>
            </a:fld>
            <a:endParaRPr lang="en-GB" altLang="en-US"/>
          </a:p>
        </p:txBody>
      </p:sp>
    </p:spTree>
    <p:extLst>
      <p:ext uri="{BB962C8B-B14F-4D97-AF65-F5344CB8AC3E}">
        <p14:creationId xmlns:p14="http://schemas.microsoft.com/office/powerpoint/2010/main" val="2639516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5A10B98-8C81-448E-A1AF-0D49CD3EA33A}"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090AA38-2DB8-4F5C-A301-B0E3400FF605}" type="slidenum">
              <a:rPr lang="en-GB" altLang="en-US"/>
              <a:pPr>
                <a:defRPr/>
              </a:pPr>
              <a:t>‹#›</a:t>
            </a:fld>
            <a:endParaRPr lang="en-GB" altLang="en-US"/>
          </a:p>
        </p:txBody>
      </p:sp>
    </p:spTree>
    <p:extLst>
      <p:ext uri="{BB962C8B-B14F-4D97-AF65-F5344CB8AC3E}">
        <p14:creationId xmlns:p14="http://schemas.microsoft.com/office/powerpoint/2010/main" val="3341592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0E0B81D-C049-430C-9203-C9A00095C75B}"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03D7AA9-463E-4B82-9911-82962FDE6011}" type="slidenum">
              <a:rPr lang="en-GB" altLang="en-US"/>
              <a:pPr>
                <a:defRPr/>
              </a:pPr>
              <a:t>‹#›</a:t>
            </a:fld>
            <a:endParaRPr lang="en-GB" altLang="en-US"/>
          </a:p>
        </p:txBody>
      </p:sp>
    </p:spTree>
    <p:extLst>
      <p:ext uri="{BB962C8B-B14F-4D97-AF65-F5344CB8AC3E}">
        <p14:creationId xmlns:p14="http://schemas.microsoft.com/office/powerpoint/2010/main" val="2356852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CF3FA22-891F-48D2-BCF6-84BB53BACB6A}"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72D6171-5895-4B38-AE1B-6533E46BFC78}" type="slidenum">
              <a:rPr lang="en-GB" altLang="en-US"/>
              <a:pPr>
                <a:defRPr/>
              </a:pPr>
              <a:t>‹#›</a:t>
            </a:fld>
            <a:endParaRPr lang="en-GB" altLang="en-US"/>
          </a:p>
        </p:txBody>
      </p:sp>
    </p:spTree>
    <p:extLst>
      <p:ext uri="{BB962C8B-B14F-4D97-AF65-F5344CB8AC3E}">
        <p14:creationId xmlns:p14="http://schemas.microsoft.com/office/powerpoint/2010/main" val="29236515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045B8A0-AC59-4B39-9103-9D2CA528EFF8}"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2209F1E-99CD-479A-A25A-FDCA45FF224C}" type="slidenum">
              <a:rPr lang="en-GB" altLang="en-US"/>
              <a:pPr>
                <a:defRPr/>
              </a:pPr>
              <a:t>‹#›</a:t>
            </a:fld>
            <a:endParaRPr lang="en-GB" altLang="en-US"/>
          </a:p>
        </p:txBody>
      </p:sp>
    </p:spTree>
    <p:extLst>
      <p:ext uri="{BB962C8B-B14F-4D97-AF65-F5344CB8AC3E}">
        <p14:creationId xmlns:p14="http://schemas.microsoft.com/office/powerpoint/2010/main" val="3793763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21F25A7-3C4C-422A-A2E9-3A0E9917284B}"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ACF8C69-151F-4759-800D-A486169093D0}" type="slidenum">
              <a:rPr lang="en-GB" altLang="en-US"/>
              <a:pPr>
                <a:defRPr/>
              </a:pPr>
              <a:t>‹#›</a:t>
            </a:fld>
            <a:endParaRPr lang="en-GB" altLang="en-US"/>
          </a:p>
        </p:txBody>
      </p:sp>
    </p:spTree>
    <p:extLst>
      <p:ext uri="{BB962C8B-B14F-4D97-AF65-F5344CB8AC3E}">
        <p14:creationId xmlns:p14="http://schemas.microsoft.com/office/powerpoint/2010/main" val="289737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9412E1C-7BDA-437F-8D6F-2C02294739EE}" type="datetimeFigureOut">
              <a:rPr lang="en-GB"/>
              <a:pPr>
                <a:defRPr/>
              </a:pPr>
              <a:t>30/04/2018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FDD15B5-5AB9-4459-BA18-61BD8701D2FD}" type="slidenum">
              <a:rPr lang="en-GB" altLang="en-US"/>
              <a:pPr>
                <a:defRPr/>
              </a:pPr>
              <a:t>‹#›</a:t>
            </a:fld>
            <a:endParaRPr lang="en-GB" altLang="en-US"/>
          </a:p>
        </p:txBody>
      </p:sp>
    </p:spTree>
    <p:extLst>
      <p:ext uri="{BB962C8B-B14F-4D97-AF65-F5344CB8AC3E}">
        <p14:creationId xmlns:p14="http://schemas.microsoft.com/office/powerpoint/2010/main" val="32152426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43EB6FBC-B249-40E6-8B45-F49519C22607}" type="datetimeFigureOut">
              <a:rPr lang="en-GB"/>
              <a:pPr>
                <a:defRPr/>
              </a:pPr>
              <a:t>30/04/2018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C65DC43-3E1B-453E-A9FD-FD869E79317A}" type="slidenum">
              <a:rPr lang="en-GB" altLang="en-US"/>
              <a:pPr>
                <a:defRPr/>
              </a:pPr>
              <a:t>‹#›</a:t>
            </a:fld>
            <a:endParaRPr lang="en-GB" altLang="en-US"/>
          </a:p>
        </p:txBody>
      </p:sp>
    </p:spTree>
    <p:extLst>
      <p:ext uri="{BB962C8B-B14F-4D97-AF65-F5344CB8AC3E}">
        <p14:creationId xmlns:p14="http://schemas.microsoft.com/office/powerpoint/2010/main" val="29733319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61B0FB2-058F-472C-9347-7AA26ECA5673}" type="datetimeFigureOut">
              <a:rPr lang="en-GB"/>
              <a:pPr>
                <a:defRPr/>
              </a:pPr>
              <a:t>30/04/2018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4F0AD88-EB7F-48C9-85A5-0186B0515743}" type="slidenum">
              <a:rPr lang="en-GB" altLang="en-US"/>
              <a:pPr>
                <a:defRPr/>
              </a:pPr>
              <a:t>‹#›</a:t>
            </a:fld>
            <a:endParaRPr lang="en-GB" altLang="en-US"/>
          </a:p>
        </p:txBody>
      </p:sp>
    </p:spTree>
    <p:extLst>
      <p:ext uri="{BB962C8B-B14F-4D97-AF65-F5344CB8AC3E}">
        <p14:creationId xmlns:p14="http://schemas.microsoft.com/office/powerpoint/2010/main" val="38424612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F6696E-4C78-4BBE-98ED-EF7D08302FC2}" type="datetimeFigureOut">
              <a:rPr lang="en-GB"/>
              <a:pPr>
                <a:defRPr/>
              </a:pPr>
              <a:t>30/04/2018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BA6A648-9EDE-4DC2-ACAE-F4D7C08A423A}" type="slidenum">
              <a:rPr lang="en-GB" altLang="en-US"/>
              <a:pPr>
                <a:defRPr/>
              </a:pPr>
              <a:t>‹#›</a:t>
            </a:fld>
            <a:endParaRPr lang="en-GB" altLang="en-US"/>
          </a:p>
        </p:txBody>
      </p:sp>
    </p:spTree>
    <p:extLst>
      <p:ext uri="{BB962C8B-B14F-4D97-AF65-F5344CB8AC3E}">
        <p14:creationId xmlns:p14="http://schemas.microsoft.com/office/powerpoint/2010/main" val="10230852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D7EAB69-BF52-4ED7-B5FE-8E52FF298C6D}"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078E981-CBF6-4400-98F4-4E09140DC848}" type="slidenum">
              <a:rPr lang="en-GB" altLang="en-US"/>
              <a:pPr>
                <a:defRPr/>
              </a:pPr>
              <a:t>‹#›</a:t>
            </a:fld>
            <a:endParaRPr lang="en-GB" altLang="en-US"/>
          </a:p>
        </p:txBody>
      </p:sp>
    </p:spTree>
    <p:extLst>
      <p:ext uri="{BB962C8B-B14F-4D97-AF65-F5344CB8AC3E}">
        <p14:creationId xmlns:p14="http://schemas.microsoft.com/office/powerpoint/2010/main" val="981701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1A3133-5C3A-4FA1-BF69-1448CE4BB3CD}"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FFEC9F0-4D4C-487E-B239-0862BF795985}" type="slidenum">
              <a:rPr lang="en-GB" altLang="en-US"/>
              <a:pPr>
                <a:defRPr/>
              </a:pPr>
              <a:t>‹#›</a:t>
            </a:fld>
            <a:endParaRPr lang="en-GB" altLang="en-US"/>
          </a:p>
        </p:txBody>
      </p:sp>
    </p:spTree>
    <p:extLst>
      <p:ext uri="{BB962C8B-B14F-4D97-AF65-F5344CB8AC3E}">
        <p14:creationId xmlns:p14="http://schemas.microsoft.com/office/powerpoint/2010/main" val="8743794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33ECC3E-084F-4C90-9F87-8DABA63C61BA}"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35195B6-9401-4A32-A8F5-19CE2095340E}" type="slidenum">
              <a:rPr lang="en-GB" altLang="en-US"/>
              <a:pPr>
                <a:defRPr/>
              </a:pPr>
              <a:t>‹#›</a:t>
            </a:fld>
            <a:endParaRPr lang="en-GB" altLang="en-US"/>
          </a:p>
        </p:txBody>
      </p:sp>
    </p:spTree>
    <p:extLst>
      <p:ext uri="{BB962C8B-B14F-4D97-AF65-F5344CB8AC3E}">
        <p14:creationId xmlns:p14="http://schemas.microsoft.com/office/powerpoint/2010/main" val="13950928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E88992F-0925-4EAF-AAD8-2F0451ACCD80}"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A1D89DB-F940-4D08-BAA1-55E6D1060534}" type="slidenum">
              <a:rPr lang="en-GB" altLang="en-US"/>
              <a:pPr>
                <a:defRPr/>
              </a:pPr>
              <a:t>‹#›</a:t>
            </a:fld>
            <a:endParaRPr lang="en-GB" altLang="en-US"/>
          </a:p>
        </p:txBody>
      </p:sp>
    </p:spTree>
    <p:extLst>
      <p:ext uri="{BB962C8B-B14F-4D97-AF65-F5344CB8AC3E}">
        <p14:creationId xmlns:p14="http://schemas.microsoft.com/office/powerpoint/2010/main" val="3481047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686CDC3-9D2A-4090-8C8A-19461C338352}"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0C5E3FC-B5C3-4F84-8C4F-D1D6A8B4C90F}" type="slidenum">
              <a:rPr lang="en-GB" altLang="en-US"/>
              <a:pPr>
                <a:defRPr/>
              </a:pPr>
              <a:t>‹#›</a:t>
            </a:fld>
            <a:endParaRPr lang="en-GB" altLang="en-US"/>
          </a:p>
        </p:txBody>
      </p:sp>
    </p:spTree>
    <p:extLst>
      <p:ext uri="{BB962C8B-B14F-4D97-AF65-F5344CB8AC3E}">
        <p14:creationId xmlns:p14="http://schemas.microsoft.com/office/powerpoint/2010/main" val="3237449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A6F9F22-C74D-4C85-987B-875CDC1D7CCE}"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FD579AC-3358-4DBA-8D2F-0A43F0ECE126}" type="slidenum">
              <a:rPr lang="en-GB" altLang="en-US"/>
              <a:pPr>
                <a:defRPr/>
              </a:pPr>
              <a:t>‹#›</a:t>
            </a:fld>
            <a:endParaRPr lang="en-GB" altLang="en-US"/>
          </a:p>
        </p:txBody>
      </p:sp>
    </p:spTree>
    <p:extLst>
      <p:ext uri="{BB962C8B-B14F-4D97-AF65-F5344CB8AC3E}">
        <p14:creationId xmlns:p14="http://schemas.microsoft.com/office/powerpoint/2010/main" val="784114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85A97E0-AA94-463B-8F44-DC90A3F47ECE}"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30F0935-E550-474B-836E-DB6E7488461C}" type="slidenum">
              <a:rPr lang="en-GB" altLang="en-US"/>
              <a:pPr>
                <a:defRPr/>
              </a:pPr>
              <a:t>‹#›</a:t>
            </a:fld>
            <a:endParaRPr lang="en-GB" altLang="en-US"/>
          </a:p>
        </p:txBody>
      </p:sp>
    </p:spTree>
    <p:extLst>
      <p:ext uri="{BB962C8B-B14F-4D97-AF65-F5344CB8AC3E}">
        <p14:creationId xmlns:p14="http://schemas.microsoft.com/office/powerpoint/2010/main" val="61391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C6B39C-918C-42E4-B590-AACE78944661}" type="datetimeFigureOut">
              <a:rPr lang="en-GB"/>
              <a:pPr>
                <a:defRPr/>
              </a:pPr>
              <a:t>30/04/2018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8F62E28-E045-4124-A8A1-C9B7F61B022F}" type="slidenum">
              <a:rPr lang="en-GB" altLang="en-US"/>
              <a:pPr>
                <a:defRPr/>
              </a:pPr>
              <a:t>‹#›</a:t>
            </a:fld>
            <a:endParaRPr lang="en-GB" altLang="en-US"/>
          </a:p>
        </p:txBody>
      </p:sp>
    </p:spTree>
    <p:extLst>
      <p:ext uri="{BB962C8B-B14F-4D97-AF65-F5344CB8AC3E}">
        <p14:creationId xmlns:p14="http://schemas.microsoft.com/office/powerpoint/2010/main" val="38644547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8C9EA5F-7873-4A4C-92CF-300992CC86AB}"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45ED961-23FA-4B1C-90AF-1E7DA087E4AC}" type="slidenum">
              <a:rPr lang="en-GB" altLang="en-US"/>
              <a:pPr>
                <a:defRPr/>
              </a:pPr>
              <a:t>‹#›</a:t>
            </a:fld>
            <a:endParaRPr lang="en-GB" altLang="en-US"/>
          </a:p>
        </p:txBody>
      </p:sp>
    </p:spTree>
    <p:extLst>
      <p:ext uri="{BB962C8B-B14F-4D97-AF65-F5344CB8AC3E}">
        <p14:creationId xmlns:p14="http://schemas.microsoft.com/office/powerpoint/2010/main" val="32059736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6578485F-4EBC-4993-B851-2222E33E755C}" type="datetimeFigureOut">
              <a:rPr lang="en-GB"/>
              <a:pPr>
                <a:defRPr/>
              </a:pPr>
              <a:t>30/04/2018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D7D6B4E-1B47-44D3-9465-94A4AEF3B83A}" type="slidenum">
              <a:rPr lang="en-GB" altLang="en-US"/>
              <a:pPr>
                <a:defRPr/>
              </a:pPr>
              <a:t>‹#›</a:t>
            </a:fld>
            <a:endParaRPr lang="en-GB" altLang="en-US"/>
          </a:p>
        </p:txBody>
      </p:sp>
    </p:spTree>
    <p:extLst>
      <p:ext uri="{BB962C8B-B14F-4D97-AF65-F5344CB8AC3E}">
        <p14:creationId xmlns:p14="http://schemas.microsoft.com/office/powerpoint/2010/main" val="3939512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1DD13EC-FE2F-4B8A-BC45-E5DE03DB5624}" type="datetimeFigureOut">
              <a:rPr lang="en-GB"/>
              <a:pPr>
                <a:defRPr/>
              </a:pPr>
              <a:t>30/04/2018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D5A1B04-B347-46FB-959B-9A220F4EBBB1}" type="slidenum">
              <a:rPr lang="en-GB" altLang="en-US"/>
              <a:pPr>
                <a:defRPr/>
              </a:pPr>
              <a:t>‹#›</a:t>
            </a:fld>
            <a:endParaRPr lang="en-GB" altLang="en-US"/>
          </a:p>
        </p:txBody>
      </p:sp>
    </p:spTree>
    <p:extLst>
      <p:ext uri="{BB962C8B-B14F-4D97-AF65-F5344CB8AC3E}">
        <p14:creationId xmlns:p14="http://schemas.microsoft.com/office/powerpoint/2010/main" val="42417802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197B2F-CC70-489C-BB83-D3C8FE94F356}" type="datetimeFigureOut">
              <a:rPr lang="en-GB"/>
              <a:pPr>
                <a:defRPr/>
              </a:pPr>
              <a:t>30/04/2018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9ECF827-CBFA-4D64-B97F-BF3EBAC2F593}" type="slidenum">
              <a:rPr lang="en-GB" altLang="en-US"/>
              <a:pPr>
                <a:defRPr/>
              </a:pPr>
              <a:t>‹#›</a:t>
            </a:fld>
            <a:endParaRPr lang="en-GB" altLang="en-US"/>
          </a:p>
        </p:txBody>
      </p:sp>
    </p:spTree>
    <p:extLst>
      <p:ext uri="{BB962C8B-B14F-4D97-AF65-F5344CB8AC3E}">
        <p14:creationId xmlns:p14="http://schemas.microsoft.com/office/powerpoint/2010/main" val="2013768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01E4A3-329F-48CD-A606-AAA1526374F0}"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7D9F247-FCE6-4A3B-BDBB-76C3611B46AB}" type="slidenum">
              <a:rPr lang="en-GB" altLang="en-US"/>
              <a:pPr>
                <a:defRPr/>
              </a:pPr>
              <a:t>‹#›</a:t>
            </a:fld>
            <a:endParaRPr lang="en-GB" altLang="en-US"/>
          </a:p>
        </p:txBody>
      </p:sp>
    </p:spTree>
    <p:extLst>
      <p:ext uri="{BB962C8B-B14F-4D97-AF65-F5344CB8AC3E}">
        <p14:creationId xmlns:p14="http://schemas.microsoft.com/office/powerpoint/2010/main" val="908372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1B6AE3-C0BF-4F49-8DD6-0BAEACA5DFBF}"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6188BFF-258F-4731-8C28-4F5A70C1A420}" type="slidenum">
              <a:rPr lang="en-GB" altLang="en-US"/>
              <a:pPr>
                <a:defRPr/>
              </a:pPr>
              <a:t>‹#›</a:t>
            </a:fld>
            <a:endParaRPr lang="en-GB" altLang="en-US"/>
          </a:p>
        </p:txBody>
      </p:sp>
    </p:spTree>
    <p:extLst>
      <p:ext uri="{BB962C8B-B14F-4D97-AF65-F5344CB8AC3E}">
        <p14:creationId xmlns:p14="http://schemas.microsoft.com/office/powerpoint/2010/main" val="5467356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F31AEE5-1EC0-4011-8913-DF32A5C7A4A2}"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9FAC229-E760-4D00-A769-7DF750644795}" type="slidenum">
              <a:rPr lang="en-GB" altLang="en-US"/>
              <a:pPr>
                <a:defRPr/>
              </a:pPr>
              <a:t>‹#›</a:t>
            </a:fld>
            <a:endParaRPr lang="en-GB" altLang="en-US"/>
          </a:p>
        </p:txBody>
      </p:sp>
    </p:spTree>
    <p:extLst>
      <p:ext uri="{BB962C8B-B14F-4D97-AF65-F5344CB8AC3E}">
        <p14:creationId xmlns:p14="http://schemas.microsoft.com/office/powerpoint/2010/main" val="41140109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A9A02B3-9E01-4364-BD9B-1FF03DF835F8}" type="datetimeFigureOut">
              <a:rPr lang="en-GB"/>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37C3F07-7EEC-4EC6-B6D4-E896E1130618}" type="slidenum">
              <a:rPr lang="en-GB" altLang="en-US"/>
              <a:pPr>
                <a:defRPr/>
              </a:pPr>
              <a:t>‹#›</a:t>
            </a:fld>
            <a:endParaRPr lang="en-GB" altLang="en-US"/>
          </a:p>
        </p:txBody>
      </p:sp>
    </p:spTree>
    <p:extLst>
      <p:ext uri="{BB962C8B-B14F-4D97-AF65-F5344CB8AC3E}">
        <p14:creationId xmlns:p14="http://schemas.microsoft.com/office/powerpoint/2010/main" val="10625601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7938"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C168C363-57CC-4107-B9AA-2CB28279C7DB}" type="datetimeFigureOut">
              <a:rPr lang="en-US"/>
              <a:pPr>
                <a:defRPr/>
              </a:pPr>
              <a:t>4/30/2018</a:t>
            </a:fld>
            <a:endParaRPr lang="en-US" dirty="0"/>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03F0753F-8C00-4224-BD28-AD81D15B5D52}" type="slidenum">
              <a:rPr lang="en-US"/>
              <a:pPr>
                <a:defRPr/>
              </a:pPr>
              <a:t>‹#›</a:t>
            </a:fld>
            <a:endParaRPr lang="en-US" dirty="0"/>
          </a:p>
        </p:txBody>
      </p:sp>
    </p:spTree>
    <p:extLst>
      <p:ext uri="{BB962C8B-B14F-4D97-AF65-F5344CB8AC3E}">
        <p14:creationId xmlns:p14="http://schemas.microsoft.com/office/powerpoint/2010/main" val="2213055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44824"/>
            <a:ext cx="6348413" cy="4197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609600" y="764704"/>
            <a:ext cx="6348413" cy="936104"/>
          </a:xfrm>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pPr>
              <a:defRPr/>
            </a:pPr>
            <a:fld id="{9147E9AC-03AD-4464-BC38-BE00FCA74500}" type="datetimeFigureOut">
              <a:rPr lang="en-GB" smtClean="0"/>
              <a:pPr>
                <a:defRPr/>
              </a:pPr>
              <a:t>30/04/2018</a:t>
            </a:fld>
            <a:endParaRPr lang="en-GB"/>
          </a:p>
        </p:txBody>
      </p:sp>
      <p:sp>
        <p:nvSpPr>
          <p:cNvPr id="9" name="Footer Placeholder 8"/>
          <p:cNvSpPr>
            <a:spLocks noGrp="1"/>
          </p:cNvSpPr>
          <p:nvPr>
            <p:ph type="ftr" sz="quarter" idx="11"/>
          </p:nvPr>
        </p:nvSpPr>
        <p:spPr/>
        <p:txBody>
          <a:bodyPr/>
          <a:lstStyle/>
          <a:p>
            <a:pPr>
              <a:defRPr/>
            </a:pPr>
            <a:endParaRPr lang="en-GB"/>
          </a:p>
        </p:txBody>
      </p:sp>
      <p:sp>
        <p:nvSpPr>
          <p:cNvPr id="10" name="Slide Number Placeholder 9"/>
          <p:cNvSpPr>
            <a:spLocks noGrp="1"/>
          </p:cNvSpPr>
          <p:nvPr>
            <p:ph type="sldNum" sz="quarter" idx="12"/>
          </p:nvPr>
        </p:nvSpPr>
        <p:spPr/>
        <p:txBody>
          <a:bodyPr/>
          <a:lstStyle/>
          <a:p>
            <a:pPr>
              <a:defRPr/>
            </a:pPr>
            <a:fld id="{ABC7E378-C15F-4386-808A-0EA5445AFA45}" type="slidenum">
              <a:rPr lang="en-GB" altLang="en-US" smtClean="0"/>
              <a:pPr>
                <a:defRPr/>
              </a:pPr>
              <a:t>‹#›</a:t>
            </a:fld>
            <a:endParaRPr lang="en-GB" altLang="en-US"/>
          </a:p>
        </p:txBody>
      </p:sp>
    </p:spTree>
    <p:extLst>
      <p:ext uri="{BB962C8B-B14F-4D97-AF65-F5344CB8AC3E}">
        <p14:creationId xmlns:p14="http://schemas.microsoft.com/office/powerpoint/2010/main" val="331156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51F6D3-0D5E-43E4-8B07-CFCCF4F4B9F5}"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B9A89A0-62DC-4848-A513-DD2CDA4F435E}" type="slidenum">
              <a:rPr lang="en-GB" altLang="en-US"/>
              <a:pPr>
                <a:defRPr/>
              </a:pPr>
              <a:t>‹#›</a:t>
            </a:fld>
            <a:endParaRPr lang="en-GB" altLang="en-US"/>
          </a:p>
        </p:txBody>
      </p:sp>
    </p:spTree>
    <p:extLst>
      <p:ext uri="{BB962C8B-B14F-4D97-AF65-F5344CB8AC3E}">
        <p14:creationId xmlns:p14="http://schemas.microsoft.com/office/powerpoint/2010/main" val="36085711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0768"/>
            <a:ext cx="6348413" cy="132080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9147E9AC-03AD-4464-BC38-BE00FCA74500}" type="datetimeFigureOut">
              <a:rPr lang="en-GB" smtClean="0"/>
              <a:pPr>
                <a:defRPr/>
              </a:pPr>
              <a:t>30/04/2018</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ABC7E378-C15F-4386-808A-0EA5445AFA45}" type="slidenum">
              <a:rPr lang="en-GB" altLang="en-US" smtClean="0"/>
              <a:pPr>
                <a:defRPr/>
              </a:pPr>
              <a:t>‹#›</a:t>
            </a:fld>
            <a:endParaRPr lang="en-GB" altLang="en-US"/>
          </a:p>
        </p:txBody>
      </p:sp>
    </p:spTree>
    <p:extLst>
      <p:ext uri="{BB962C8B-B14F-4D97-AF65-F5344CB8AC3E}">
        <p14:creationId xmlns:p14="http://schemas.microsoft.com/office/powerpoint/2010/main" val="33501176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7E56E04-B7E3-4907-B2C2-7CB204A837DB}" type="datetimeFigureOut">
              <a:rPr lang="en-US"/>
              <a:pPr>
                <a:defRPr/>
              </a:pPr>
              <a:t>4/30/2018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3E91BE-503A-424F-875A-F186FC0892F2}" type="slidenum">
              <a:rPr lang="en-US"/>
              <a:pPr>
                <a:defRPr/>
              </a:pPr>
              <a:t>‹#›</a:t>
            </a:fld>
            <a:endParaRPr lang="en-US" dirty="0"/>
          </a:p>
        </p:txBody>
      </p:sp>
    </p:spTree>
    <p:extLst>
      <p:ext uri="{BB962C8B-B14F-4D97-AF65-F5344CB8AC3E}">
        <p14:creationId xmlns:p14="http://schemas.microsoft.com/office/powerpoint/2010/main" val="13156564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6712"/>
            <a:ext cx="6347714" cy="1093688"/>
          </a:xfrm>
        </p:spPr>
        <p:txBody>
          <a:bodyPr/>
          <a:lstStyle/>
          <a:p>
            <a:r>
              <a:rPr lang="en-US" dirty="0"/>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570FFD9C-C0CD-4C57-B6E5-1AB25422074B}" type="datetimeFigureOut">
              <a:rPr lang="en-US"/>
              <a:pPr>
                <a:defRPr/>
              </a:pPr>
              <a:t>4/30/2018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2011D0A-194A-42B4-99D3-6E31D6795E23}" type="slidenum">
              <a:rPr lang="en-US"/>
              <a:pPr>
                <a:defRPr/>
              </a:pPr>
              <a:t>‹#›</a:t>
            </a:fld>
            <a:endParaRPr lang="en-US" dirty="0"/>
          </a:p>
        </p:txBody>
      </p:sp>
    </p:spTree>
    <p:extLst>
      <p:ext uri="{BB962C8B-B14F-4D97-AF65-F5344CB8AC3E}">
        <p14:creationId xmlns:p14="http://schemas.microsoft.com/office/powerpoint/2010/main" val="42752333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764704"/>
            <a:ext cx="6347713" cy="1165696"/>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952E8CC4-DC28-43B0-90D7-F185FFCB87D4}" type="datetimeFigureOut">
              <a:rPr lang="en-US"/>
              <a:pPr>
                <a:defRPr/>
              </a:pPr>
              <a:t>4/30/2018</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2B59F54-F6B4-435E-818C-707892768039}" type="slidenum">
              <a:rPr lang="en-US"/>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31" y="102787"/>
            <a:ext cx="3931905" cy="543809"/>
          </a:xfrm>
          <a:prstGeom prst="rect">
            <a:avLst/>
          </a:prstGeom>
        </p:spPr>
      </p:pic>
    </p:spTree>
    <p:extLst>
      <p:ext uri="{BB962C8B-B14F-4D97-AF65-F5344CB8AC3E}">
        <p14:creationId xmlns:p14="http://schemas.microsoft.com/office/powerpoint/2010/main" val="14227013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6197" y="1124744"/>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FD02171A-F5D8-4F13-9648-832AB5F6EE62}" type="datetimeFigureOut">
              <a:rPr lang="en-US"/>
              <a:pPr>
                <a:defRPr/>
              </a:pPr>
              <a:t>4/30/2018</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0B1A164-60D3-4444-BF39-9259AABE0DB0}" type="slidenum">
              <a:rPr lang="en-US"/>
              <a:pPr>
                <a:defRPr/>
              </a:pPr>
              <a:t>‹#›</a:t>
            </a:fld>
            <a:endParaRPr lang="en-US" dirty="0"/>
          </a:p>
        </p:txBody>
      </p:sp>
    </p:spTree>
    <p:extLst>
      <p:ext uri="{BB962C8B-B14F-4D97-AF65-F5344CB8AC3E}">
        <p14:creationId xmlns:p14="http://schemas.microsoft.com/office/powerpoint/2010/main" val="600465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217CE32-4140-4BA2-8A94-5CDE39D2584F}" type="datetimeFigureOut">
              <a:rPr lang="en-US"/>
              <a:pPr>
                <a:defRPr/>
              </a:pPr>
              <a:t>4/30/2018</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E5229C0-DBDB-4CFD-985D-28C4898D131F}" type="slidenum">
              <a:rPr lang="en-US"/>
              <a:pPr>
                <a:defRPr/>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3" y="116632"/>
            <a:ext cx="4165119" cy="576064"/>
          </a:xfrm>
          <a:prstGeom prst="rect">
            <a:avLst/>
          </a:prstGeom>
        </p:spPr>
      </p:pic>
    </p:spTree>
    <p:extLst>
      <p:ext uri="{BB962C8B-B14F-4D97-AF65-F5344CB8AC3E}">
        <p14:creationId xmlns:p14="http://schemas.microsoft.com/office/powerpoint/2010/main" val="2628950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754A5DBC-425B-458E-BEC5-76C52D2ED03C}" type="datetimeFigureOut">
              <a:rPr lang="en-US"/>
              <a:pPr>
                <a:defRPr/>
              </a:pPr>
              <a:t>4/30/2018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C45DD1E-6A1F-43E4-97DF-D862F3D5CD25}" type="slidenum">
              <a:rPr lang="en-US"/>
              <a:pPr>
                <a:defRPr/>
              </a:pPr>
              <a:t>‹#›</a:t>
            </a:fld>
            <a:endParaRPr lang="en-US" dirty="0"/>
          </a:p>
        </p:txBody>
      </p:sp>
    </p:spTree>
    <p:extLst>
      <p:ext uri="{BB962C8B-B14F-4D97-AF65-F5344CB8AC3E}">
        <p14:creationId xmlns:p14="http://schemas.microsoft.com/office/powerpoint/2010/main" val="20012780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92696"/>
            <a:ext cx="6347714" cy="3762622"/>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57CC76AC-0ED2-4213-8F65-DB3939B1BC16}" type="datetimeFigureOut">
              <a:rPr lang="en-US"/>
              <a:pPr>
                <a:defRPr/>
              </a:pPr>
              <a:t>4/30/2018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D6335CC-C465-479B-8503-AC279537BD4B}" type="slidenum">
              <a:rPr lang="en-US"/>
              <a:pPr>
                <a:defRPr/>
              </a:pPr>
              <a:t>‹#›</a:t>
            </a:fld>
            <a:endParaRPr lang="en-US" dirty="0"/>
          </a:p>
        </p:txBody>
      </p:sp>
    </p:spTree>
    <p:extLst>
      <p:ext uri="{BB962C8B-B14F-4D97-AF65-F5344CB8AC3E}">
        <p14:creationId xmlns:p14="http://schemas.microsoft.com/office/powerpoint/2010/main" val="2451297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4704"/>
            <a:ext cx="6347714" cy="3248496"/>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9D0A4AD-9641-41A3-A3D7-A61E3CA1DFD5}" type="datetimeFigureOut">
              <a:rPr lang="en-US"/>
              <a:pPr>
                <a:defRPr/>
              </a:pPr>
              <a:t>4/30/2018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0D26A1-784F-4842-AE3E-05DC53F2F085}" type="slidenum">
              <a:rPr lang="en-US"/>
              <a:pPr>
                <a:defRPr/>
              </a:pPr>
              <a:t>‹#›</a:t>
            </a:fld>
            <a:endParaRPr lang="en-US" dirty="0"/>
          </a:p>
        </p:txBody>
      </p:sp>
    </p:spTree>
    <p:extLst>
      <p:ext uri="{BB962C8B-B14F-4D97-AF65-F5344CB8AC3E}">
        <p14:creationId xmlns:p14="http://schemas.microsoft.com/office/powerpoint/2010/main" val="771111865"/>
      </p:ext>
    </p:extLst>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omic Sans MS" panose="030F0702030302020204" pitchFamily="66" charset="0"/>
                <a:ea typeface="ＭＳ Ｐゴシック" panose="020B0600070205080204" pitchFamily="34" charset="-128"/>
              </a:defRPr>
            </a:lvl1pPr>
            <a:lvl2pPr marL="742950" indent="-285750">
              <a:defRPr sz="3200">
                <a:solidFill>
                  <a:schemeClr val="tx1"/>
                </a:solidFill>
                <a:latin typeface="Comic Sans MS" panose="030F0702030302020204" pitchFamily="66" charset="0"/>
                <a:ea typeface="ＭＳ Ｐゴシック" panose="020B0600070205080204" pitchFamily="34" charset="-128"/>
              </a:defRPr>
            </a:lvl2pPr>
            <a:lvl3pPr marL="1143000" indent="-228600">
              <a:defRPr sz="3200">
                <a:solidFill>
                  <a:schemeClr val="tx1"/>
                </a:solidFill>
                <a:latin typeface="Comic Sans MS" panose="030F0702030302020204" pitchFamily="66" charset="0"/>
                <a:ea typeface="ＭＳ Ｐゴシック" panose="020B0600070205080204" pitchFamily="34" charset="-128"/>
              </a:defRPr>
            </a:lvl3pPr>
            <a:lvl4pPr marL="1600200" indent="-228600">
              <a:defRPr sz="3200">
                <a:solidFill>
                  <a:schemeClr val="tx1"/>
                </a:solidFill>
                <a:latin typeface="Comic Sans MS" panose="030F0702030302020204" pitchFamily="66" charset="0"/>
                <a:ea typeface="ＭＳ Ｐゴシック" panose="020B0600070205080204" pitchFamily="34" charset="-128"/>
              </a:defRPr>
            </a:lvl4pPr>
            <a:lvl5pPr marL="2057400" indent="-228600">
              <a:defRPr sz="32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omic Sans MS" panose="030F0702030302020204" pitchFamily="66" charset="0"/>
                <a:ea typeface="ＭＳ Ｐゴシック" panose="020B0600070205080204" pitchFamily="34" charset="-128"/>
              </a:defRPr>
            </a:lvl1pPr>
            <a:lvl2pPr marL="742950" indent="-285750">
              <a:defRPr sz="3200">
                <a:solidFill>
                  <a:schemeClr val="tx1"/>
                </a:solidFill>
                <a:latin typeface="Comic Sans MS" panose="030F0702030302020204" pitchFamily="66" charset="0"/>
                <a:ea typeface="ＭＳ Ｐゴシック" panose="020B0600070205080204" pitchFamily="34" charset="-128"/>
              </a:defRPr>
            </a:lvl2pPr>
            <a:lvl3pPr marL="1143000" indent="-228600">
              <a:defRPr sz="3200">
                <a:solidFill>
                  <a:schemeClr val="tx1"/>
                </a:solidFill>
                <a:latin typeface="Comic Sans MS" panose="030F0702030302020204" pitchFamily="66" charset="0"/>
                <a:ea typeface="ＭＳ Ｐゴシック" panose="020B0600070205080204" pitchFamily="34" charset="-128"/>
              </a:defRPr>
            </a:lvl3pPr>
            <a:lvl4pPr marL="1600200" indent="-228600">
              <a:defRPr sz="3200">
                <a:solidFill>
                  <a:schemeClr val="tx1"/>
                </a:solidFill>
                <a:latin typeface="Comic Sans MS" panose="030F0702030302020204" pitchFamily="66" charset="0"/>
                <a:ea typeface="ＭＳ Ｐゴシック" panose="020B0600070205080204" pitchFamily="34" charset="-128"/>
              </a:defRPr>
            </a:lvl4pPr>
            <a:lvl5pPr marL="2057400" indent="-228600">
              <a:defRPr sz="32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789912"/>
            <a:ext cx="6072182" cy="2842288"/>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3CB32636-6F5A-465A-9B83-F6FC7122CA10}" type="datetimeFigureOut">
              <a:rPr lang="en-US"/>
              <a:pPr>
                <a:defRPr/>
              </a:pPr>
              <a:t>4/30/2018</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5E9CFA0F-5289-4215-888D-0F9E0E50DB89}" type="slidenum">
              <a:rPr lang="en-US"/>
              <a:pPr>
                <a:defRPr/>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118533"/>
            <a:ext cx="4464496" cy="617471"/>
          </a:xfrm>
          <a:prstGeom prst="rect">
            <a:avLst/>
          </a:prstGeom>
        </p:spPr>
      </p:pic>
    </p:spTree>
    <p:extLst>
      <p:ext uri="{BB962C8B-B14F-4D97-AF65-F5344CB8AC3E}">
        <p14:creationId xmlns:p14="http://schemas.microsoft.com/office/powerpoint/2010/main" val="2789145798"/>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1788AA-E080-49D8-B6A6-C3433A9FD972}" type="datetimeFigureOut">
              <a:rPr lang="en-GB"/>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C4D55FF-2A15-42FF-ADDA-3F4778092B4F}" type="slidenum">
              <a:rPr lang="en-GB" altLang="en-US"/>
              <a:pPr>
                <a:defRPr/>
              </a:pPr>
              <a:t>‹#›</a:t>
            </a:fld>
            <a:endParaRPr lang="en-GB" altLang="en-US"/>
          </a:p>
        </p:txBody>
      </p:sp>
    </p:spTree>
    <p:extLst>
      <p:ext uri="{BB962C8B-B14F-4D97-AF65-F5344CB8AC3E}">
        <p14:creationId xmlns:p14="http://schemas.microsoft.com/office/powerpoint/2010/main" val="40337522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EEFBEB-3AA2-4D20-8092-F6D7E0F21ABA}" type="datetimeFigureOut">
              <a:rPr lang="en-US"/>
              <a:pPr>
                <a:defRPr/>
              </a:pPr>
              <a:t>4/30/2018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36346B-4F75-40D1-BF90-4D9F22605C60}" type="slidenum">
              <a:rPr lang="en-US"/>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84" y="58034"/>
            <a:ext cx="5206396" cy="720080"/>
          </a:xfrm>
          <a:prstGeom prst="rect">
            <a:avLst/>
          </a:prstGeom>
        </p:spPr>
      </p:pic>
    </p:spTree>
    <p:extLst>
      <p:ext uri="{BB962C8B-B14F-4D97-AF65-F5344CB8AC3E}">
        <p14:creationId xmlns:p14="http://schemas.microsoft.com/office/powerpoint/2010/main" val="204831928"/>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omic Sans MS" panose="030F0702030302020204" pitchFamily="66" charset="0"/>
                <a:ea typeface="ＭＳ Ｐゴシック" panose="020B0600070205080204" pitchFamily="34" charset="-128"/>
              </a:defRPr>
            </a:lvl1pPr>
            <a:lvl2pPr marL="742950" indent="-285750">
              <a:defRPr sz="3200">
                <a:solidFill>
                  <a:schemeClr val="tx1"/>
                </a:solidFill>
                <a:latin typeface="Comic Sans MS" panose="030F0702030302020204" pitchFamily="66" charset="0"/>
                <a:ea typeface="ＭＳ Ｐゴシック" panose="020B0600070205080204" pitchFamily="34" charset="-128"/>
              </a:defRPr>
            </a:lvl2pPr>
            <a:lvl3pPr marL="1143000" indent="-228600">
              <a:defRPr sz="3200">
                <a:solidFill>
                  <a:schemeClr val="tx1"/>
                </a:solidFill>
                <a:latin typeface="Comic Sans MS" panose="030F0702030302020204" pitchFamily="66" charset="0"/>
                <a:ea typeface="ＭＳ Ｐゴシック" panose="020B0600070205080204" pitchFamily="34" charset="-128"/>
              </a:defRPr>
            </a:lvl3pPr>
            <a:lvl4pPr marL="1600200" indent="-228600">
              <a:defRPr sz="3200">
                <a:solidFill>
                  <a:schemeClr val="tx1"/>
                </a:solidFill>
                <a:latin typeface="Comic Sans MS" panose="030F0702030302020204" pitchFamily="66" charset="0"/>
                <a:ea typeface="ＭＳ Ｐゴシック" panose="020B0600070205080204" pitchFamily="34" charset="-128"/>
              </a:defRPr>
            </a:lvl4pPr>
            <a:lvl5pPr marL="2057400" indent="-228600">
              <a:defRPr sz="32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omic Sans MS" panose="030F0702030302020204" pitchFamily="66" charset="0"/>
                <a:ea typeface="ＭＳ Ｐゴシック" panose="020B0600070205080204" pitchFamily="34" charset="-128"/>
              </a:defRPr>
            </a:lvl1pPr>
            <a:lvl2pPr marL="742950" indent="-285750">
              <a:defRPr sz="3200">
                <a:solidFill>
                  <a:schemeClr val="tx1"/>
                </a:solidFill>
                <a:latin typeface="Comic Sans MS" panose="030F0702030302020204" pitchFamily="66" charset="0"/>
                <a:ea typeface="ＭＳ Ｐゴシック" panose="020B0600070205080204" pitchFamily="34" charset="-128"/>
              </a:defRPr>
            </a:lvl2pPr>
            <a:lvl3pPr marL="1143000" indent="-228600">
              <a:defRPr sz="3200">
                <a:solidFill>
                  <a:schemeClr val="tx1"/>
                </a:solidFill>
                <a:latin typeface="Comic Sans MS" panose="030F0702030302020204" pitchFamily="66" charset="0"/>
                <a:ea typeface="ＭＳ Ｐゴシック" panose="020B0600070205080204" pitchFamily="34" charset="-128"/>
              </a:defRPr>
            </a:lvl3pPr>
            <a:lvl4pPr marL="1600200" indent="-228600">
              <a:defRPr sz="3200">
                <a:solidFill>
                  <a:schemeClr val="tx1"/>
                </a:solidFill>
                <a:latin typeface="Comic Sans MS" panose="030F0702030302020204" pitchFamily="66" charset="0"/>
                <a:ea typeface="ＭＳ Ｐゴシック" panose="020B0600070205080204" pitchFamily="34" charset="-128"/>
              </a:defRPr>
            </a:lvl4pPr>
            <a:lvl5pPr marL="2057400" indent="-228600">
              <a:defRPr sz="32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908720"/>
            <a:ext cx="6072182" cy="272348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6B50735A-9817-4241-9BD8-DBA10B2C2CBF}" type="datetimeFigureOut">
              <a:rPr lang="en-US"/>
              <a:pPr>
                <a:defRPr/>
              </a:pPr>
              <a:t>4/30/2018</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EF16F661-E413-4650-964E-92CB40BCE18B}" type="slidenum">
              <a:rPr lang="en-US"/>
              <a:pPr>
                <a:defRPr/>
              </a:pPr>
              <a:t>‹#›</a:t>
            </a:fld>
            <a:endParaRPr lang="en-US" dirty="0"/>
          </a:p>
        </p:txBody>
      </p:sp>
    </p:spTree>
    <p:extLst>
      <p:ext uri="{BB962C8B-B14F-4D97-AF65-F5344CB8AC3E}">
        <p14:creationId xmlns:p14="http://schemas.microsoft.com/office/powerpoint/2010/main" val="705918747"/>
      </p:ext>
    </p:extLst>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764704"/>
            <a:ext cx="6341465" cy="2867496"/>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5707773B-069F-4839-8B8E-D28F3CA39C31}" type="datetimeFigureOut">
              <a:rPr lang="en-US"/>
              <a:pPr>
                <a:defRPr/>
              </a:pPr>
              <a:t>4/30/2018</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49235370-18CC-41B5-A536-8DFAF18AAC40}" type="slidenum">
              <a:rPr lang="en-US"/>
              <a:pPr>
                <a:defRPr/>
              </a:pPr>
              <a:t>‹#›</a:t>
            </a:fld>
            <a:endParaRPr lang="en-US" dirty="0"/>
          </a:p>
        </p:txBody>
      </p:sp>
    </p:spTree>
    <p:extLst>
      <p:ext uri="{BB962C8B-B14F-4D97-AF65-F5344CB8AC3E}">
        <p14:creationId xmlns:p14="http://schemas.microsoft.com/office/powerpoint/2010/main" val="526463415"/>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560" y="980728"/>
            <a:ext cx="6348413" cy="1320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41349690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BAA4-1FBC-4017-83A6-7859E751A22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A8F241-607C-4ED3-84F8-67950BB89B8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693A20-1160-4CDF-9CBA-2588C7637BA9}"/>
              </a:ext>
            </a:extLst>
          </p:cNvPr>
          <p:cNvSpPr>
            <a:spLocks noGrp="1"/>
          </p:cNvSpPr>
          <p:nvPr>
            <p:ph type="dt" sz="half" idx="10"/>
          </p:nvPr>
        </p:nvSpPr>
        <p:spPr/>
        <p:txBody>
          <a:bodyPr/>
          <a:lstStyle/>
          <a:p>
            <a:fld id="{8D567DEF-AE0F-48D8-8219-439BEFDC372B}" type="datetimeFigureOut">
              <a:rPr lang="en-GB" smtClean="0"/>
              <a:t>30/04/2018</a:t>
            </a:fld>
            <a:endParaRPr lang="en-GB"/>
          </a:p>
        </p:txBody>
      </p:sp>
      <p:sp>
        <p:nvSpPr>
          <p:cNvPr id="5" name="Footer Placeholder 4">
            <a:extLst>
              <a:ext uri="{FF2B5EF4-FFF2-40B4-BE49-F238E27FC236}">
                <a16:creationId xmlns:a16="http://schemas.microsoft.com/office/drawing/2014/main" id="{4747765D-5252-4D1E-A2FF-9FCF8CC61D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BB256A-B6E2-4AC6-98EF-A0DA0E7145AC}"/>
              </a:ext>
            </a:extLst>
          </p:cNvPr>
          <p:cNvSpPr>
            <a:spLocks noGrp="1"/>
          </p:cNvSpPr>
          <p:nvPr>
            <p:ph type="sldNum" sz="quarter" idx="12"/>
          </p:nvPr>
        </p:nvSpPr>
        <p:spPr/>
        <p:txBody>
          <a:bodyPr/>
          <a:lstStyle/>
          <a:p>
            <a:fld id="{1BD9C5CC-0547-4C16-9725-6C9918068411}" type="slidenum">
              <a:rPr lang="en-GB" smtClean="0"/>
              <a:t>‹#›</a:t>
            </a:fld>
            <a:endParaRPr lang="en-GB"/>
          </a:p>
        </p:txBody>
      </p:sp>
    </p:spTree>
    <p:extLst>
      <p:ext uri="{BB962C8B-B14F-4D97-AF65-F5344CB8AC3E}">
        <p14:creationId xmlns:p14="http://schemas.microsoft.com/office/powerpoint/2010/main" val="7640670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FC28C-24AA-4389-925D-8A3CB4B673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6BD40F-88FB-4A5E-90A0-436F927D61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C68628-6747-4F93-9D2B-A8294871856A}"/>
              </a:ext>
            </a:extLst>
          </p:cNvPr>
          <p:cNvSpPr>
            <a:spLocks noGrp="1"/>
          </p:cNvSpPr>
          <p:nvPr>
            <p:ph type="dt" sz="half" idx="10"/>
          </p:nvPr>
        </p:nvSpPr>
        <p:spPr/>
        <p:txBody>
          <a:bodyPr/>
          <a:lstStyle/>
          <a:p>
            <a:fld id="{8D567DEF-AE0F-48D8-8219-439BEFDC372B}" type="datetimeFigureOut">
              <a:rPr lang="en-GB" smtClean="0"/>
              <a:t>30/04/2018</a:t>
            </a:fld>
            <a:endParaRPr lang="en-GB"/>
          </a:p>
        </p:txBody>
      </p:sp>
      <p:sp>
        <p:nvSpPr>
          <p:cNvPr id="5" name="Footer Placeholder 4">
            <a:extLst>
              <a:ext uri="{FF2B5EF4-FFF2-40B4-BE49-F238E27FC236}">
                <a16:creationId xmlns:a16="http://schemas.microsoft.com/office/drawing/2014/main" id="{CF9065EA-1791-401C-90B3-65F9A5B14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DD41D-6AFE-45CA-9DB0-FB1692F00637}"/>
              </a:ext>
            </a:extLst>
          </p:cNvPr>
          <p:cNvSpPr>
            <a:spLocks noGrp="1"/>
          </p:cNvSpPr>
          <p:nvPr>
            <p:ph type="sldNum" sz="quarter" idx="12"/>
          </p:nvPr>
        </p:nvSpPr>
        <p:spPr/>
        <p:txBody>
          <a:bodyPr/>
          <a:lstStyle/>
          <a:p>
            <a:fld id="{1BD9C5CC-0547-4C16-9725-6C9918068411}" type="slidenum">
              <a:rPr lang="en-GB" smtClean="0"/>
              <a:t>‹#›</a:t>
            </a:fld>
            <a:endParaRPr lang="en-GB"/>
          </a:p>
        </p:txBody>
      </p:sp>
    </p:spTree>
    <p:extLst>
      <p:ext uri="{BB962C8B-B14F-4D97-AF65-F5344CB8AC3E}">
        <p14:creationId xmlns:p14="http://schemas.microsoft.com/office/powerpoint/2010/main" val="34536736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2E21-3186-4E8E-A04F-BC2101B3739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37FD1C-CD49-4AC2-8F51-E120A42227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3B7382-78AA-4F55-8F49-19CBA1937A35}"/>
              </a:ext>
            </a:extLst>
          </p:cNvPr>
          <p:cNvSpPr>
            <a:spLocks noGrp="1"/>
          </p:cNvSpPr>
          <p:nvPr>
            <p:ph type="dt" sz="half" idx="10"/>
          </p:nvPr>
        </p:nvSpPr>
        <p:spPr/>
        <p:txBody>
          <a:bodyPr/>
          <a:lstStyle/>
          <a:p>
            <a:fld id="{8D567DEF-AE0F-48D8-8219-439BEFDC372B}" type="datetimeFigureOut">
              <a:rPr lang="en-GB" smtClean="0"/>
              <a:t>30/04/2018</a:t>
            </a:fld>
            <a:endParaRPr lang="en-GB"/>
          </a:p>
        </p:txBody>
      </p:sp>
      <p:sp>
        <p:nvSpPr>
          <p:cNvPr id="5" name="Footer Placeholder 4">
            <a:extLst>
              <a:ext uri="{FF2B5EF4-FFF2-40B4-BE49-F238E27FC236}">
                <a16:creationId xmlns:a16="http://schemas.microsoft.com/office/drawing/2014/main" id="{5A63A0A2-B9EF-40C8-9061-4A239751AD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BE407D-1750-4E2B-B1BC-F4DB1D5379EC}"/>
              </a:ext>
            </a:extLst>
          </p:cNvPr>
          <p:cNvSpPr>
            <a:spLocks noGrp="1"/>
          </p:cNvSpPr>
          <p:nvPr>
            <p:ph type="sldNum" sz="quarter" idx="12"/>
          </p:nvPr>
        </p:nvSpPr>
        <p:spPr/>
        <p:txBody>
          <a:bodyPr/>
          <a:lstStyle/>
          <a:p>
            <a:fld id="{1BD9C5CC-0547-4C16-9725-6C9918068411}" type="slidenum">
              <a:rPr lang="en-GB" smtClean="0"/>
              <a:t>‹#›</a:t>
            </a:fld>
            <a:endParaRPr lang="en-GB"/>
          </a:p>
        </p:txBody>
      </p:sp>
    </p:spTree>
    <p:extLst>
      <p:ext uri="{BB962C8B-B14F-4D97-AF65-F5344CB8AC3E}">
        <p14:creationId xmlns:p14="http://schemas.microsoft.com/office/powerpoint/2010/main" val="10302776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1E32-AA03-441E-A15E-531D7CA866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D4C270-C513-47FD-90AF-7FE74AB28FFA}"/>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E8F31A-1F2E-4005-ACC9-A18F9DC9C414}"/>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25C522-F10D-4EE7-9620-28F25F891EA1}"/>
              </a:ext>
            </a:extLst>
          </p:cNvPr>
          <p:cNvSpPr>
            <a:spLocks noGrp="1"/>
          </p:cNvSpPr>
          <p:nvPr>
            <p:ph type="dt" sz="half" idx="10"/>
          </p:nvPr>
        </p:nvSpPr>
        <p:spPr/>
        <p:txBody>
          <a:bodyPr/>
          <a:lstStyle/>
          <a:p>
            <a:fld id="{8D567DEF-AE0F-48D8-8219-439BEFDC372B}" type="datetimeFigureOut">
              <a:rPr lang="en-GB" smtClean="0"/>
              <a:t>30/04/2018</a:t>
            </a:fld>
            <a:endParaRPr lang="en-GB"/>
          </a:p>
        </p:txBody>
      </p:sp>
      <p:sp>
        <p:nvSpPr>
          <p:cNvPr id="6" name="Footer Placeholder 5">
            <a:extLst>
              <a:ext uri="{FF2B5EF4-FFF2-40B4-BE49-F238E27FC236}">
                <a16:creationId xmlns:a16="http://schemas.microsoft.com/office/drawing/2014/main" id="{6E58DC30-36DD-410E-AC7E-C0C17612D1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F97DBF-03BC-45AA-B062-270134DD4693}"/>
              </a:ext>
            </a:extLst>
          </p:cNvPr>
          <p:cNvSpPr>
            <a:spLocks noGrp="1"/>
          </p:cNvSpPr>
          <p:nvPr>
            <p:ph type="sldNum" sz="quarter" idx="12"/>
          </p:nvPr>
        </p:nvSpPr>
        <p:spPr/>
        <p:txBody>
          <a:bodyPr/>
          <a:lstStyle/>
          <a:p>
            <a:fld id="{1BD9C5CC-0547-4C16-9725-6C9918068411}" type="slidenum">
              <a:rPr lang="en-GB" smtClean="0"/>
              <a:t>‹#›</a:t>
            </a:fld>
            <a:endParaRPr lang="en-GB"/>
          </a:p>
        </p:txBody>
      </p:sp>
    </p:spTree>
    <p:extLst>
      <p:ext uri="{BB962C8B-B14F-4D97-AF65-F5344CB8AC3E}">
        <p14:creationId xmlns:p14="http://schemas.microsoft.com/office/powerpoint/2010/main" val="3270941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600B-8997-4265-8524-CB28604358E6}"/>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1736BE-C7AE-4454-8FFD-044A8FF622A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8A9B9A-FAAF-46AA-9DEF-8CB8EEA1663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BA7286-684B-44CF-B8EA-139DD9072A0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572B0E-545D-4687-9BF1-15338DEDF14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8246D7-D0D4-4A71-A72A-6BE34F31C918}"/>
              </a:ext>
            </a:extLst>
          </p:cNvPr>
          <p:cNvSpPr>
            <a:spLocks noGrp="1"/>
          </p:cNvSpPr>
          <p:nvPr>
            <p:ph type="dt" sz="half" idx="10"/>
          </p:nvPr>
        </p:nvSpPr>
        <p:spPr/>
        <p:txBody>
          <a:bodyPr/>
          <a:lstStyle/>
          <a:p>
            <a:fld id="{8D567DEF-AE0F-48D8-8219-439BEFDC372B}" type="datetimeFigureOut">
              <a:rPr lang="en-GB" smtClean="0"/>
              <a:t>30/04/2018</a:t>
            </a:fld>
            <a:endParaRPr lang="en-GB"/>
          </a:p>
        </p:txBody>
      </p:sp>
      <p:sp>
        <p:nvSpPr>
          <p:cNvPr id="8" name="Footer Placeholder 7">
            <a:extLst>
              <a:ext uri="{FF2B5EF4-FFF2-40B4-BE49-F238E27FC236}">
                <a16:creationId xmlns:a16="http://schemas.microsoft.com/office/drawing/2014/main" id="{262132D2-4A4A-4A34-94F3-C6B4179CA2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16E835-E3FC-4CA7-8CE7-5969E5B42F5E}"/>
              </a:ext>
            </a:extLst>
          </p:cNvPr>
          <p:cNvSpPr>
            <a:spLocks noGrp="1"/>
          </p:cNvSpPr>
          <p:nvPr>
            <p:ph type="sldNum" sz="quarter" idx="12"/>
          </p:nvPr>
        </p:nvSpPr>
        <p:spPr/>
        <p:txBody>
          <a:bodyPr/>
          <a:lstStyle/>
          <a:p>
            <a:fld id="{1BD9C5CC-0547-4C16-9725-6C9918068411}" type="slidenum">
              <a:rPr lang="en-GB" smtClean="0"/>
              <a:t>‹#›</a:t>
            </a:fld>
            <a:endParaRPr lang="en-GB"/>
          </a:p>
        </p:txBody>
      </p:sp>
    </p:spTree>
    <p:extLst>
      <p:ext uri="{BB962C8B-B14F-4D97-AF65-F5344CB8AC3E}">
        <p14:creationId xmlns:p14="http://schemas.microsoft.com/office/powerpoint/2010/main" val="2694363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3BE1-68CE-4CF4-B9F0-DCED02DAD6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5E5CFA-78F9-482C-B076-8752A4CB89D1}"/>
              </a:ext>
            </a:extLst>
          </p:cNvPr>
          <p:cNvSpPr>
            <a:spLocks noGrp="1"/>
          </p:cNvSpPr>
          <p:nvPr>
            <p:ph type="dt" sz="half" idx="10"/>
          </p:nvPr>
        </p:nvSpPr>
        <p:spPr/>
        <p:txBody>
          <a:bodyPr/>
          <a:lstStyle/>
          <a:p>
            <a:fld id="{8D567DEF-AE0F-48D8-8219-439BEFDC372B}" type="datetimeFigureOut">
              <a:rPr lang="en-GB" smtClean="0"/>
              <a:t>30/04/2018</a:t>
            </a:fld>
            <a:endParaRPr lang="en-GB"/>
          </a:p>
        </p:txBody>
      </p:sp>
      <p:sp>
        <p:nvSpPr>
          <p:cNvPr id="4" name="Footer Placeholder 3">
            <a:extLst>
              <a:ext uri="{FF2B5EF4-FFF2-40B4-BE49-F238E27FC236}">
                <a16:creationId xmlns:a16="http://schemas.microsoft.com/office/drawing/2014/main" id="{9B676079-1A68-4DD1-8318-48EE38925B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8D94CB-D5DE-449C-A18D-3B6B9FB99946}"/>
              </a:ext>
            </a:extLst>
          </p:cNvPr>
          <p:cNvSpPr>
            <a:spLocks noGrp="1"/>
          </p:cNvSpPr>
          <p:nvPr>
            <p:ph type="sldNum" sz="quarter" idx="12"/>
          </p:nvPr>
        </p:nvSpPr>
        <p:spPr/>
        <p:txBody>
          <a:bodyPr/>
          <a:lstStyle/>
          <a:p>
            <a:fld id="{1BD9C5CC-0547-4C16-9725-6C9918068411}" type="slidenum">
              <a:rPr lang="en-GB" smtClean="0"/>
              <a:t>‹#›</a:t>
            </a:fld>
            <a:endParaRPr lang="en-GB"/>
          </a:p>
        </p:txBody>
      </p:sp>
    </p:spTree>
    <p:extLst>
      <p:ext uri="{BB962C8B-B14F-4D97-AF65-F5344CB8AC3E}">
        <p14:creationId xmlns:p14="http://schemas.microsoft.com/office/powerpoint/2010/main" val="266469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94892E7-F8F2-403A-AE65-238E73A15EEB}" type="datetimeFigureOut">
              <a:rPr lang="en-GB"/>
              <a:pPr>
                <a:defRPr/>
              </a:pPr>
              <a:t>30/04/2018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3F3EAFF-B7C2-4CF5-B28E-0C0D40D59AE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ED17411-19C5-4486-BB15-5ABEC5873E5C}" type="datetimeFigureOut">
              <a:rPr lang="en-GB"/>
              <a:pPr>
                <a:defRPr/>
              </a:pPr>
              <a:t>30/04/2018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7353CBB-32E1-41F6-A5AF-4A157500ED7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F314B0D-FC25-4363-A3E9-8C1A30123DD0}" type="datetimeFigureOut">
              <a:rPr lang="en-GB"/>
              <a:pPr>
                <a:defRPr/>
              </a:pPr>
              <a:t>30/04/2018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378218C-674F-4DBA-BD7E-46090EB0D75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7AC4117-533C-48BE-8777-402F5894D1B7}" type="datetimeFigureOut">
              <a:rPr lang="en-GB"/>
              <a:pPr>
                <a:defRPr/>
              </a:pPr>
              <a:t>30/04/2018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28034D9-10D7-4005-ABEE-D9C1BAD995B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15A7DAB-385F-4E7E-8E6E-CEF57195082D}" type="datetimeFigureOut">
              <a:rPr lang="en-GB"/>
              <a:pPr>
                <a:defRPr/>
              </a:pPr>
              <a:t>30/04/2018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B132F0D-0073-458B-9DD3-F310BE98988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553E7C5-517C-4960-A2D9-AC5AB45F2B96}" type="datetimeFigureOut">
              <a:rPr lang="en-GB"/>
              <a:pPr>
                <a:defRPr/>
              </a:pPr>
              <a:t>30/04/2018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D1CE5DD-AD0B-4D50-BEA1-BE1C3714AE9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A3A6C62-1609-431B-9AAB-9B737F67BE3F}" type="datetimeFigureOut">
              <a:rPr lang="en-GB"/>
              <a:pPr>
                <a:defRPr/>
              </a:pPr>
              <a:t>30/04/2018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8C034C00-539E-4A82-ABD9-73EEF49ADC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195"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8196"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147E9AC-03AD-4464-BC38-BE00FCA74500}" type="datetimeFigureOut">
              <a:rPr lang="en-GB"/>
              <a:pPr>
                <a:defRPr/>
              </a:pPr>
              <a:t>30/04/2018</a:t>
            </a:fld>
            <a:endParaRPr lang="en-GB"/>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BC7E378-C15F-4386-808A-0EA5445AFA45}" type="slidenum">
              <a:rPr lang="en-GB" altLang="en-US"/>
              <a:pPr>
                <a:defRPr/>
              </a:pPr>
              <a:t>‹#›</a:t>
            </a:fld>
            <a:endParaRPr lang="en-GB" altLang="en-US"/>
          </a:p>
        </p:txBody>
      </p:sp>
      <p:pic>
        <p:nvPicPr>
          <p:cNvPr id="2" name="Picture 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8386" y="105413"/>
            <a:ext cx="3645420" cy="504187"/>
          </a:xfrm>
          <a:prstGeom prst="rect">
            <a:avLst/>
          </a:prstGeom>
        </p:spPr>
      </p:pic>
    </p:spTree>
  </p:cSld>
  <p:clrMap bg1="lt1" tx1="dk1" bg2="lt2" tx2="dk2" accent1="accent1" accent2="accent2" accent3="accent3" accent4="accent4" accent5="accent5" accent6="accent6" hlink="hlink" folHlink="folHlink"/>
  <p:sldLayoutIdLst>
    <p:sldLayoutId id="2147484180" r:id="rId1"/>
    <p:sldLayoutId id="2147484181" r:id="rId2"/>
    <p:sldLayoutId id="2147484197"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6"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2B8366-1A86-40D7-9EE8-68964232522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0E91F-72F7-47B9-A426-8119A5E23C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B8C5D-5B9B-4945-963A-D71A548B06B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67DEF-AE0F-48D8-8219-439BEFDC372B}" type="datetimeFigureOut">
              <a:rPr lang="en-GB" smtClean="0"/>
              <a:t>30/04/2018</a:t>
            </a:fld>
            <a:endParaRPr lang="en-GB"/>
          </a:p>
        </p:txBody>
      </p:sp>
      <p:sp>
        <p:nvSpPr>
          <p:cNvPr id="5" name="Footer Placeholder 4">
            <a:extLst>
              <a:ext uri="{FF2B5EF4-FFF2-40B4-BE49-F238E27FC236}">
                <a16:creationId xmlns:a16="http://schemas.microsoft.com/office/drawing/2014/main" id="{337B4B42-9C21-4E25-BBD6-98995548292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6A2238-A8D6-45D3-A7AC-EA682A8E11B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9C5CC-0547-4C16-9725-6C9918068411}" type="slidenum">
              <a:rPr lang="en-GB" smtClean="0"/>
              <a:t>‹#›</a:t>
            </a:fld>
            <a:endParaRPr lang="en-GB"/>
          </a:p>
        </p:txBody>
      </p:sp>
    </p:spTree>
    <p:extLst>
      <p:ext uri="{BB962C8B-B14F-4D97-AF65-F5344CB8AC3E}">
        <p14:creationId xmlns:p14="http://schemas.microsoft.com/office/powerpoint/2010/main" val="2080446782"/>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8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8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3" Type="http://schemas.openxmlformats.org/officeDocument/2006/relationships/hyperlink" Target="http://www.gov.scot/Publications/2011/04/04090720/6" TargetMode="External"/><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9.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9.xml"/><Relationship Id="rId4" Type="http://schemas.openxmlformats.org/officeDocument/2006/relationships/hyperlink" Target="http://www.mindroom.org/media/resources/ITAKM082017.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9.xml"/><Relationship Id="rId5" Type="http://schemas.openxmlformats.org/officeDocument/2006/relationships/image" Target="../media/image17.sv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9.xml"/><Relationship Id="rId4" Type="http://schemas.openxmlformats.org/officeDocument/2006/relationships/image" Target="../media/image17.sv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9.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85.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85.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827088" y="1268413"/>
            <a:ext cx="3467100" cy="982662"/>
          </a:xfrm>
        </p:spPr>
        <p:txBody>
          <a:bodyPr/>
          <a:lstStyle/>
          <a:p>
            <a:pPr eaLnBrk="1" hangingPunct="1"/>
            <a:r>
              <a:rPr lang="en-GB" altLang="en-US" dirty="0"/>
              <a:t>Welcome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852936"/>
            <a:ext cx="7056784" cy="9760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47C0DD39-A755-4921-81F0-0FD8C197240A}"/>
              </a:ext>
            </a:extLst>
          </p:cNvPr>
          <p:cNvSpPr>
            <a:spLocks noGrp="1"/>
          </p:cNvSpPr>
          <p:nvPr>
            <p:ph type="title"/>
          </p:nvPr>
        </p:nvSpPr>
        <p:spPr/>
        <p:txBody>
          <a:bodyPr/>
          <a:lstStyle/>
          <a:p>
            <a:pPr algn="ctr"/>
            <a:r>
              <a:rPr lang="en-GB" altLang="en-US" dirty="0"/>
              <a:t>Scottish education - some numbers (2)</a:t>
            </a:r>
          </a:p>
        </p:txBody>
      </p:sp>
      <p:sp>
        <p:nvSpPr>
          <p:cNvPr id="3" name="Content Placeholder 2">
            <a:extLst>
              <a:ext uri="{FF2B5EF4-FFF2-40B4-BE49-F238E27FC236}">
                <a16:creationId xmlns:a16="http://schemas.microsoft.com/office/drawing/2014/main" id="{87484F85-2391-40D6-B4B1-CB37C9AD879D}"/>
              </a:ext>
            </a:extLst>
          </p:cNvPr>
          <p:cNvSpPr>
            <a:spLocks noGrp="1"/>
          </p:cNvSpPr>
          <p:nvPr>
            <p:ph idx="1"/>
          </p:nvPr>
        </p:nvSpPr>
        <p:spPr>
          <a:xfrm>
            <a:off x="609600" y="2213654"/>
            <a:ext cx="6348413" cy="4167674"/>
          </a:xfrm>
        </p:spPr>
        <p:txBody>
          <a:bodyPr/>
          <a:lstStyle/>
          <a:p>
            <a:r>
              <a:rPr lang="en-GB" altLang="en-US" sz="2000" dirty="0"/>
              <a:t>Children often feel they are being ‘punished’ because of their additional support needs</a:t>
            </a:r>
          </a:p>
          <a:p>
            <a:r>
              <a:rPr lang="en-GB" altLang="en-US" sz="2000" dirty="0"/>
              <a:t>The number of pupils with ASN related to mental health problems more than doubled between 2011 and 2015</a:t>
            </a:r>
          </a:p>
          <a:p>
            <a:r>
              <a:rPr lang="en-GB" altLang="en-US" sz="2000" dirty="0"/>
              <a:t>The waiting time target to access Child and Adolescent Mental Health Services is 18 weeks</a:t>
            </a:r>
          </a:p>
          <a:p>
            <a:pPr lvl="1"/>
            <a:r>
              <a:rPr lang="en-GB" dirty="0"/>
              <a:t>Half of children and young people start their treatment within 12 weeks. Approximately three quarters of children and young people (73.3%) were seen within 18 weeks.</a:t>
            </a:r>
          </a:p>
          <a:p>
            <a:endParaRPr lang="en-GB" dirty="0"/>
          </a:p>
          <a:p>
            <a:endParaRPr lang="en-GB" altLang="en-US" sz="2000" dirty="0"/>
          </a:p>
        </p:txBody>
      </p:sp>
    </p:spTree>
    <p:extLst>
      <p:ext uri="{BB962C8B-B14F-4D97-AF65-F5344CB8AC3E}">
        <p14:creationId xmlns:p14="http://schemas.microsoft.com/office/powerpoint/2010/main" val="2822279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DE4DED-D3E2-4DFD-8A3B-AC32788F1DFC}"/>
              </a:ext>
            </a:extLst>
          </p:cNvPr>
          <p:cNvSpPr>
            <a:spLocks noGrp="1"/>
          </p:cNvSpPr>
          <p:nvPr>
            <p:ph type="title"/>
          </p:nvPr>
        </p:nvSpPr>
        <p:spPr>
          <a:xfrm>
            <a:off x="609600" y="764704"/>
            <a:ext cx="6348413" cy="1080120"/>
          </a:xfrm>
        </p:spPr>
        <p:txBody>
          <a:bodyPr/>
          <a:lstStyle/>
          <a:p>
            <a:pPr algn="ctr"/>
            <a:r>
              <a:rPr lang="en-GB" dirty="0"/>
              <a:t>What do the stats really represent? DHS examples:</a:t>
            </a:r>
          </a:p>
        </p:txBody>
      </p:sp>
      <p:pic>
        <p:nvPicPr>
          <p:cNvPr id="5" name="Content Placeholder 4">
            <a:extLst>
              <a:ext uri="{FF2B5EF4-FFF2-40B4-BE49-F238E27FC236}">
                <a16:creationId xmlns:a16="http://schemas.microsoft.com/office/drawing/2014/main" id="{BD0D39E8-9812-4513-AA48-1A119B681720}"/>
              </a:ext>
            </a:extLst>
          </p:cNvPr>
          <p:cNvPicPr>
            <a:picLocks noGrp="1"/>
          </p:cNvPicPr>
          <p:nvPr>
            <p:ph idx="1"/>
          </p:nvPr>
        </p:nvPicPr>
        <p:blipFill>
          <a:blip r:embed="rId3"/>
          <a:stretch>
            <a:fillRect/>
          </a:stretch>
        </p:blipFill>
        <p:spPr>
          <a:xfrm>
            <a:off x="457200" y="2048933"/>
            <a:ext cx="6889531" cy="3957729"/>
          </a:xfrm>
          <a:prstGeom prst="rect">
            <a:avLst/>
          </a:prstGeom>
        </p:spPr>
      </p:pic>
    </p:spTree>
    <p:extLst>
      <p:ext uri="{BB962C8B-B14F-4D97-AF65-F5344CB8AC3E}">
        <p14:creationId xmlns:p14="http://schemas.microsoft.com/office/powerpoint/2010/main" val="114700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6000027-B719-42A8-918C-CF9EA67E44A5}"/>
              </a:ext>
            </a:extLst>
          </p:cNvPr>
          <p:cNvSpPr>
            <a:spLocks noGrp="1"/>
          </p:cNvSpPr>
          <p:nvPr>
            <p:ph type="title"/>
          </p:nvPr>
        </p:nvSpPr>
        <p:spPr>
          <a:xfrm>
            <a:off x="609600" y="812056"/>
            <a:ext cx="6348413" cy="1320800"/>
          </a:xfrm>
        </p:spPr>
        <p:txBody>
          <a:bodyPr/>
          <a:lstStyle/>
          <a:p>
            <a:pPr algn="ctr"/>
            <a:r>
              <a:rPr lang="en-GB" altLang="en-US" dirty="0"/>
              <a:t>Demand – Direct Help and Support (DHS)</a:t>
            </a:r>
            <a:br>
              <a:rPr lang="en-GB" altLang="en-US" b="1" dirty="0"/>
            </a:br>
            <a:endParaRPr lang="en-GB" altLang="en-US" b="1" dirty="0"/>
          </a:p>
        </p:txBody>
      </p:sp>
      <p:sp>
        <p:nvSpPr>
          <p:cNvPr id="3" name="Content Placeholder 2">
            <a:extLst>
              <a:ext uri="{FF2B5EF4-FFF2-40B4-BE49-F238E27FC236}">
                <a16:creationId xmlns:a16="http://schemas.microsoft.com/office/drawing/2014/main" id="{41C9FD79-50F2-451F-9E89-82E609F516C7}"/>
              </a:ext>
            </a:extLst>
          </p:cNvPr>
          <p:cNvSpPr>
            <a:spLocks noGrp="1"/>
          </p:cNvSpPr>
          <p:nvPr>
            <p:ph idx="1"/>
          </p:nvPr>
        </p:nvSpPr>
        <p:spPr>
          <a:xfrm>
            <a:off x="609600" y="2472159"/>
            <a:ext cx="6348413" cy="4197201"/>
          </a:xfrm>
        </p:spPr>
        <p:txBody>
          <a:bodyPr>
            <a:normAutofit/>
          </a:bodyPr>
          <a:lstStyle/>
          <a:p>
            <a:pPr>
              <a:defRPr/>
            </a:pPr>
            <a:r>
              <a:rPr lang="en-GB" dirty="0"/>
              <a:t>Average 26 initial enquiries each month</a:t>
            </a:r>
          </a:p>
          <a:p>
            <a:pPr>
              <a:defRPr/>
            </a:pPr>
            <a:r>
              <a:rPr lang="en-GB" dirty="0"/>
              <a:t>Active caseload varied between 204 and 259 per month in 2017</a:t>
            </a:r>
          </a:p>
          <a:p>
            <a:pPr>
              <a:defRPr/>
            </a:pPr>
            <a:r>
              <a:rPr lang="en-GB" dirty="0"/>
              <a:t>Average 15 family focussed meetings each month with key collaborators</a:t>
            </a:r>
          </a:p>
          <a:p>
            <a:pPr>
              <a:defRPr/>
            </a:pPr>
            <a:r>
              <a:rPr lang="en-GB" dirty="0"/>
              <a:t>Engaged in 25 of 32 local authorities in 2017</a:t>
            </a:r>
          </a:p>
          <a:p>
            <a:pPr>
              <a:defRPr/>
            </a:pPr>
            <a:r>
              <a:rPr lang="en-GB" dirty="0"/>
              <a:t>Distributed 85,000 paper copies of It Takes all Kinds of Minds (2017)</a:t>
            </a:r>
          </a:p>
          <a:p>
            <a:pPr>
              <a:defRPr/>
            </a:pPr>
            <a:r>
              <a:rPr lang="en-GB" dirty="0"/>
              <a:t>30,000 visits to our website in 2017</a:t>
            </a:r>
          </a:p>
          <a:p>
            <a:pPr>
              <a:defRPr/>
            </a:pPr>
            <a:r>
              <a:rPr lang="en-GB" dirty="0"/>
              <a:t>Social media - growing reach</a:t>
            </a:r>
          </a:p>
          <a:p>
            <a:pPr marL="0" indent="0">
              <a:buFont typeface="Wingdings 3" panose="05040102010807070707" pitchFamily="18" charset="2"/>
              <a:buNone/>
              <a:defRPr/>
            </a:pPr>
            <a:endParaRPr lang="en-GB" dirty="0"/>
          </a:p>
          <a:p>
            <a:pPr marL="0" indent="0">
              <a:buFont typeface="Wingdings 3" panose="05040102010807070707" pitchFamily="18" charset="2"/>
              <a:buNone/>
              <a:defRPr/>
            </a:pPr>
            <a:endParaRPr lang="en-GB" dirty="0"/>
          </a:p>
        </p:txBody>
      </p:sp>
    </p:spTree>
    <p:extLst>
      <p:ext uri="{BB962C8B-B14F-4D97-AF65-F5344CB8AC3E}">
        <p14:creationId xmlns:p14="http://schemas.microsoft.com/office/powerpoint/2010/main" val="68529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46B818-D37C-427A-9E5C-E9B1869C5398}"/>
              </a:ext>
            </a:extLst>
          </p:cNvPr>
          <p:cNvPicPr>
            <a:picLocks noChangeAspect="1"/>
          </p:cNvPicPr>
          <p:nvPr/>
        </p:nvPicPr>
        <p:blipFill rotWithShape="1">
          <a:blip r:embed="rId3"/>
          <a:srcRect/>
          <a:stretch/>
        </p:blipFill>
        <p:spPr>
          <a:xfrm>
            <a:off x="613105" y="2159330"/>
            <a:ext cx="5706253" cy="1940125"/>
          </a:xfrm>
          <a:prstGeom prst="rect">
            <a:avLst/>
          </a:prstGeom>
        </p:spPr>
      </p:pic>
      <p:sp>
        <p:nvSpPr>
          <p:cNvPr id="2" name="Content Placeholder 1">
            <a:extLst>
              <a:ext uri="{FF2B5EF4-FFF2-40B4-BE49-F238E27FC236}">
                <a16:creationId xmlns:a16="http://schemas.microsoft.com/office/drawing/2014/main" id="{E98FC42D-A05B-4FF4-9117-E396413DB5F8}"/>
              </a:ext>
            </a:extLst>
          </p:cNvPr>
          <p:cNvSpPr>
            <a:spLocks noGrp="1"/>
          </p:cNvSpPr>
          <p:nvPr>
            <p:ph idx="1"/>
          </p:nvPr>
        </p:nvSpPr>
        <p:spPr>
          <a:xfrm>
            <a:off x="1041009" y="4191001"/>
            <a:ext cx="5966409" cy="1850361"/>
          </a:xfrm>
        </p:spPr>
        <p:txBody>
          <a:bodyPr vert="horz" lIns="91440" tIns="45720" rIns="91440" bIns="45720" rtlCol="0">
            <a:normAutofit/>
          </a:bodyPr>
          <a:lstStyle/>
          <a:p>
            <a:pPr eaLnBrk="1" hangingPunct="1">
              <a:spcAft>
                <a:spcPts val="0"/>
              </a:spcAft>
              <a:buFont typeface="Wingdings 3" charset="2"/>
              <a:buChar char=""/>
            </a:pPr>
            <a:r>
              <a:rPr lang="en-US" dirty="0">
                <a:solidFill>
                  <a:schemeClr val="tx1">
                    <a:lumMod val="75000"/>
                    <a:lumOff val="25000"/>
                  </a:schemeClr>
                </a:solidFill>
              </a:rPr>
              <a:t>National policy</a:t>
            </a:r>
          </a:p>
          <a:p>
            <a:pPr eaLnBrk="1" hangingPunct="1">
              <a:spcAft>
                <a:spcPts val="0"/>
              </a:spcAft>
              <a:buFont typeface="Wingdings 3" charset="2"/>
              <a:buChar char=""/>
            </a:pPr>
            <a:r>
              <a:rPr lang="en-US" dirty="0">
                <a:solidFill>
                  <a:schemeClr val="tx1">
                    <a:lumMod val="75000"/>
                    <a:lumOff val="25000"/>
                  </a:schemeClr>
                </a:solidFill>
              </a:rPr>
              <a:t>What happens when it goes wrong?</a:t>
            </a:r>
          </a:p>
          <a:p>
            <a:pPr eaLnBrk="1" hangingPunct="1">
              <a:spcAft>
                <a:spcPts val="0"/>
              </a:spcAft>
              <a:buFont typeface="Wingdings 3" charset="2"/>
              <a:buChar char=""/>
            </a:pPr>
            <a:r>
              <a:rPr lang="en-US" dirty="0">
                <a:solidFill>
                  <a:schemeClr val="tx1">
                    <a:lumMod val="75000"/>
                    <a:lumOff val="25000"/>
                  </a:schemeClr>
                </a:solidFill>
              </a:rPr>
              <a:t>What are the alternatives?</a:t>
            </a:r>
          </a:p>
          <a:p>
            <a:pPr eaLnBrk="1" hangingPunct="1">
              <a:spcAft>
                <a:spcPts val="0"/>
              </a:spcAft>
              <a:buFont typeface="Wingdings 3" charset="2"/>
              <a:buChar char=""/>
            </a:pPr>
            <a:endParaRPr lang="en-US" sz="1300" dirty="0">
              <a:solidFill>
                <a:schemeClr val="tx1">
                  <a:lumMod val="75000"/>
                  <a:lumOff val="25000"/>
                </a:schemeClr>
              </a:solidFill>
            </a:endParaRPr>
          </a:p>
          <a:p>
            <a:pPr eaLnBrk="1" hangingPunct="1">
              <a:spcAft>
                <a:spcPts val="0"/>
              </a:spcAft>
              <a:buFont typeface="Wingdings 3" charset="2"/>
              <a:buChar char=""/>
            </a:pPr>
            <a:endParaRPr lang="en-US" sz="1300" dirty="0">
              <a:solidFill>
                <a:schemeClr val="tx1">
                  <a:lumMod val="75000"/>
                  <a:lumOff val="25000"/>
                </a:schemeClr>
              </a:solidFill>
            </a:endParaRPr>
          </a:p>
        </p:txBody>
      </p:sp>
      <p:sp>
        <p:nvSpPr>
          <p:cNvPr id="3" name="Title 2">
            <a:extLst>
              <a:ext uri="{FF2B5EF4-FFF2-40B4-BE49-F238E27FC236}">
                <a16:creationId xmlns:a16="http://schemas.microsoft.com/office/drawing/2014/main" id="{CFD7E5E2-4776-4E91-BF32-FE76A427C122}"/>
              </a:ext>
            </a:extLst>
          </p:cNvPr>
          <p:cNvSpPr>
            <a:spLocks noGrp="1"/>
          </p:cNvSpPr>
          <p:nvPr>
            <p:ph type="title"/>
          </p:nvPr>
        </p:nvSpPr>
        <p:spPr>
          <a:xfrm>
            <a:off x="508000" y="884064"/>
            <a:ext cx="6447501" cy="1320800"/>
          </a:xfrm>
        </p:spPr>
        <p:txBody>
          <a:bodyPr vert="horz" lIns="91440" tIns="45720" rIns="91440" bIns="45720" rtlCol="0" anchor="t">
            <a:normAutofit/>
          </a:bodyPr>
          <a:lstStyle/>
          <a:p>
            <a:pPr algn="ctr" eaLnBrk="1" hangingPunct="1"/>
            <a:r>
              <a:rPr lang="en-US" dirty="0"/>
              <a:t>Presumption of mainstream</a:t>
            </a:r>
          </a:p>
        </p:txBody>
      </p:sp>
    </p:spTree>
    <p:extLst>
      <p:ext uri="{BB962C8B-B14F-4D97-AF65-F5344CB8AC3E}">
        <p14:creationId xmlns:p14="http://schemas.microsoft.com/office/powerpoint/2010/main" val="324772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6D76C6A3-5A00-407D-ACCB-4C520A82EE6B}"/>
              </a:ext>
            </a:extLst>
          </p:cNvPr>
          <p:cNvSpPr>
            <a:spLocks noGrp="1"/>
          </p:cNvSpPr>
          <p:nvPr>
            <p:ph type="title"/>
          </p:nvPr>
        </p:nvSpPr>
        <p:spPr>
          <a:xfrm>
            <a:off x="609600" y="871538"/>
            <a:ext cx="6348413" cy="1320800"/>
          </a:xfrm>
        </p:spPr>
        <p:txBody>
          <a:bodyPr/>
          <a:lstStyle/>
          <a:p>
            <a:pPr algn="ctr" eaLnBrk="1" hangingPunct="1"/>
            <a:r>
              <a:rPr lang="en-GB" altLang="en-US" dirty="0">
                <a:latin typeface="Trebuchet MS" panose="020B0603020202020204" pitchFamily="34" charset="0"/>
              </a:rPr>
              <a:t>Over–lapping or Coexisting Conditions</a:t>
            </a:r>
          </a:p>
        </p:txBody>
      </p:sp>
      <p:grpSp>
        <p:nvGrpSpPr>
          <p:cNvPr id="37891" name="Canvas 5">
            <a:extLst>
              <a:ext uri="{FF2B5EF4-FFF2-40B4-BE49-F238E27FC236}">
                <a16:creationId xmlns:a16="http://schemas.microsoft.com/office/drawing/2014/main" id="{26311A05-9691-4387-884A-E85EA696F1FE}"/>
              </a:ext>
            </a:extLst>
          </p:cNvPr>
          <p:cNvGrpSpPr>
            <a:grpSpLocks/>
          </p:cNvGrpSpPr>
          <p:nvPr/>
        </p:nvGrpSpPr>
        <p:grpSpPr bwMode="auto">
          <a:xfrm>
            <a:off x="1043608" y="1842467"/>
            <a:ext cx="5876925" cy="5114925"/>
            <a:chOff x="0" y="0"/>
            <a:chExt cx="6981825" cy="6076950"/>
          </a:xfrm>
        </p:grpSpPr>
        <p:sp>
          <p:nvSpPr>
            <p:cNvPr id="37892" name="Rectangle 35">
              <a:extLst>
                <a:ext uri="{FF2B5EF4-FFF2-40B4-BE49-F238E27FC236}">
                  <a16:creationId xmlns:a16="http://schemas.microsoft.com/office/drawing/2014/main" id="{2BDF5796-13BB-4EEC-BBAA-C713D106F1AA}"/>
                </a:ext>
              </a:extLst>
            </p:cNvPr>
            <p:cNvSpPr>
              <a:spLocks noChangeArrowheads="1"/>
            </p:cNvSpPr>
            <p:nvPr/>
          </p:nvSpPr>
          <p:spPr bwMode="auto">
            <a:xfrm>
              <a:off x="0" y="0"/>
              <a:ext cx="6981825" cy="6076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Comic Sans MS" panose="030F0702030302020204" pitchFamily="66" charset="0"/>
              </a:endParaRPr>
            </a:p>
          </p:txBody>
        </p:sp>
        <p:grpSp>
          <p:nvGrpSpPr>
            <p:cNvPr id="37" name="Group 36">
              <a:extLst>
                <a:ext uri="{FF2B5EF4-FFF2-40B4-BE49-F238E27FC236}">
                  <a16:creationId xmlns:a16="http://schemas.microsoft.com/office/drawing/2014/main" id="{19A6F2AC-62ED-421E-B441-4D88CD540F5B}"/>
                </a:ext>
              </a:extLst>
            </p:cNvPr>
            <p:cNvGrpSpPr/>
            <p:nvPr/>
          </p:nvGrpSpPr>
          <p:grpSpPr>
            <a:xfrm>
              <a:off x="802491" y="3362331"/>
              <a:ext cx="1518916" cy="1518894"/>
              <a:chOff x="325075" y="385280"/>
              <a:chExt cx="1919947" cy="1919919"/>
            </a:xfrm>
            <a:solidFill>
              <a:srgbClr val="55A7AB"/>
            </a:solidFill>
          </p:grpSpPr>
          <p:sp>
            <p:nvSpPr>
              <p:cNvPr id="58" name="Oval 57">
                <a:extLst>
                  <a:ext uri="{FF2B5EF4-FFF2-40B4-BE49-F238E27FC236}">
                    <a16:creationId xmlns:a16="http://schemas.microsoft.com/office/drawing/2014/main" id="{C47312FC-14CD-47BA-A667-EE3D636E2D93}"/>
                  </a:ext>
                </a:extLst>
              </p:cNvPr>
              <p:cNvSpPr/>
              <p:nvPr/>
            </p:nvSpPr>
            <p:spPr>
              <a:xfrm>
                <a:off x="325075" y="385280"/>
                <a:ext cx="1919947" cy="1919919"/>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defRPr/>
                </a:pPr>
                <a:endParaRPr lang="en-GB"/>
              </a:p>
            </p:txBody>
          </p:sp>
          <p:sp>
            <p:nvSpPr>
              <p:cNvPr id="59" name="Oval 4">
                <a:extLst>
                  <a:ext uri="{FF2B5EF4-FFF2-40B4-BE49-F238E27FC236}">
                    <a16:creationId xmlns:a16="http://schemas.microsoft.com/office/drawing/2014/main" id="{840BAC5B-CC4F-4CFD-9B18-772B4EEF18C3}"/>
                  </a:ext>
                </a:extLst>
              </p:cNvPr>
              <p:cNvSpPr/>
              <p:nvPr/>
            </p:nvSpPr>
            <p:spPr>
              <a:xfrm>
                <a:off x="558087" y="654401"/>
                <a:ext cx="1357607" cy="1357587"/>
              </a:xfrm>
              <a:prstGeom prst="rect">
                <a:avLst/>
              </a:prstGeom>
              <a:grpFill/>
            </p:spPr>
            <p:style>
              <a:lnRef idx="0">
                <a:scrgbClr r="0" g="0" b="0"/>
              </a:lnRef>
              <a:fillRef idx="0">
                <a:scrgbClr r="0" g="0" b="0"/>
              </a:fillRef>
              <a:effectRef idx="0">
                <a:scrgbClr r="0" g="0" b="0"/>
              </a:effectRef>
              <a:fontRef idx="minor">
                <a:schemeClr val="tx1"/>
              </a:fontRef>
            </p:style>
            <p:txBody>
              <a:bodyPr lIns="83820" tIns="83820" rIns="83820" bIns="83820" spcCol="1270" anchor="ctr"/>
              <a:lstStyle/>
              <a:p>
                <a:pPr algn="ctr">
                  <a:lnSpc>
                    <a:spcPct val="90000"/>
                  </a:lnSpc>
                  <a:spcAft>
                    <a:spcPts val="925"/>
                  </a:spcAft>
                  <a:defRPr/>
                </a:pPr>
                <a:r>
                  <a:rPr lang="en-GB" sz="1400" dirty="0">
                    <a:solidFill>
                      <a:srgbClr val="FFFFFF"/>
                    </a:solidFill>
                    <a:latin typeface="Century Gothic" panose="020B0502020202020204" pitchFamily="34" charset="0"/>
                    <a:ea typeface="Times New Roman" panose="02020603050405020304" pitchFamily="18" charset="0"/>
                  </a:rPr>
                  <a:t>Sleep Disorder</a:t>
                </a:r>
                <a:endParaRPr lang="en-GB" sz="1400" dirty="0">
                  <a:latin typeface="Times New Roman" panose="02020603050405020304" pitchFamily="18" charset="0"/>
                  <a:ea typeface="Times New Roman" panose="02020603050405020304" pitchFamily="18" charset="0"/>
                </a:endParaRPr>
              </a:p>
            </p:txBody>
          </p:sp>
        </p:grpSp>
        <p:grpSp>
          <p:nvGrpSpPr>
            <p:cNvPr id="38" name="Group 37">
              <a:extLst>
                <a:ext uri="{FF2B5EF4-FFF2-40B4-BE49-F238E27FC236}">
                  <a16:creationId xmlns:a16="http://schemas.microsoft.com/office/drawing/2014/main" id="{628C7F60-E7D0-4657-A320-E53208D08470}"/>
                </a:ext>
              </a:extLst>
            </p:cNvPr>
            <p:cNvGrpSpPr/>
            <p:nvPr/>
          </p:nvGrpSpPr>
          <p:grpSpPr>
            <a:xfrm>
              <a:off x="1875450" y="4211131"/>
              <a:ext cx="1518916" cy="1518894"/>
              <a:chOff x="0" y="0"/>
              <a:chExt cx="1919947" cy="1919919"/>
            </a:xfrm>
            <a:solidFill>
              <a:srgbClr val="55A7AB"/>
            </a:solidFill>
          </p:grpSpPr>
          <p:sp>
            <p:nvSpPr>
              <p:cNvPr id="56" name="Oval 55">
                <a:extLst>
                  <a:ext uri="{FF2B5EF4-FFF2-40B4-BE49-F238E27FC236}">
                    <a16:creationId xmlns:a16="http://schemas.microsoft.com/office/drawing/2014/main" id="{F038CF0E-4598-4E05-9268-9BFAF3F750F8}"/>
                  </a:ext>
                </a:extLst>
              </p:cNvPr>
              <p:cNvSpPr/>
              <p:nvPr/>
            </p:nvSpPr>
            <p:spPr>
              <a:xfrm>
                <a:off x="0" y="0"/>
                <a:ext cx="1919947" cy="1919919"/>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defRPr/>
                </a:pPr>
                <a:endParaRPr lang="en-GB"/>
              </a:p>
            </p:txBody>
          </p:sp>
          <p:sp>
            <p:nvSpPr>
              <p:cNvPr id="57" name="Oval 4">
                <a:extLst>
                  <a:ext uri="{FF2B5EF4-FFF2-40B4-BE49-F238E27FC236}">
                    <a16:creationId xmlns:a16="http://schemas.microsoft.com/office/drawing/2014/main" id="{8ACC153F-60DE-4674-93B0-A94749D19B57}"/>
                  </a:ext>
                </a:extLst>
              </p:cNvPr>
              <p:cNvSpPr/>
              <p:nvPr/>
            </p:nvSpPr>
            <p:spPr>
              <a:xfrm>
                <a:off x="281170" y="281166"/>
                <a:ext cx="1357607" cy="1357587"/>
              </a:xfrm>
              <a:prstGeom prst="rect">
                <a:avLst/>
              </a:prstGeom>
              <a:grpFill/>
            </p:spPr>
            <p:style>
              <a:lnRef idx="0">
                <a:scrgbClr r="0" g="0" b="0"/>
              </a:lnRef>
              <a:fillRef idx="0">
                <a:scrgbClr r="0" g="0" b="0"/>
              </a:fillRef>
              <a:effectRef idx="0">
                <a:scrgbClr r="0" g="0" b="0"/>
              </a:effectRef>
              <a:fontRef idx="minor">
                <a:schemeClr val="tx1"/>
              </a:fontRef>
            </p:style>
            <p:txBody>
              <a:bodyPr lIns="83820" tIns="83820" rIns="83820" bIns="83820" spcCol="1270" anchor="ctr"/>
              <a:lstStyle/>
              <a:p>
                <a:pPr algn="ctr">
                  <a:lnSpc>
                    <a:spcPct val="90000"/>
                  </a:lnSpc>
                  <a:spcAft>
                    <a:spcPts val="925"/>
                  </a:spcAft>
                  <a:defRPr/>
                </a:pPr>
                <a:r>
                  <a:rPr lang="en-GB" sz="1100" b="1" dirty="0">
                    <a:solidFill>
                      <a:srgbClr val="FFFFFF"/>
                    </a:solidFill>
                    <a:latin typeface="Century Gothic" panose="020B0502020202020204" pitchFamily="34" charset="0"/>
                    <a:ea typeface="Times New Roman" panose="02020603050405020304" pitchFamily="18" charset="0"/>
                  </a:rPr>
                  <a:t>Substance Abuse</a:t>
                </a:r>
                <a:endParaRPr lang="en-GB" sz="1100" b="1" dirty="0">
                  <a:latin typeface="Times New Roman" panose="02020603050405020304" pitchFamily="18" charset="0"/>
                  <a:ea typeface="Times New Roman" panose="02020603050405020304" pitchFamily="18" charset="0"/>
                </a:endParaRPr>
              </a:p>
            </p:txBody>
          </p:sp>
        </p:grpSp>
        <p:grpSp>
          <p:nvGrpSpPr>
            <p:cNvPr id="39" name="Group 38">
              <a:extLst>
                <a:ext uri="{FF2B5EF4-FFF2-40B4-BE49-F238E27FC236}">
                  <a16:creationId xmlns:a16="http://schemas.microsoft.com/office/drawing/2014/main" id="{6BD74CA8-A23E-4F6B-986E-BB21C4A698CE}"/>
                </a:ext>
              </a:extLst>
            </p:cNvPr>
            <p:cNvGrpSpPr/>
            <p:nvPr/>
          </p:nvGrpSpPr>
          <p:grpSpPr>
            <a:xfrm>
              <a:off x="3210026" y="4211131"/>
              <a:ext cx="1504950" cy="1504928"/>
              <a:chOff x="0" y="0"/>
              <a:chExt cx="1919947" cy="1919919"/>
            </a:xfrm>
            <a:solidFill>
              <a:srgbClr val="55A7AB"/>
            </a:solidFill>
          </p:grpSpPr>
          <p:sp>
            <p:nvSpPr>
              <p:cNvPr id="54" name="Oval 53">
                <a:extLst>
                  <a:ext uri="{FF2B5EF4-FFF2-40B4-BE49-F238E27FC236}">
                    <a16:creationId xmlns:a16="http://schemas.microsoft.com/office/drawing/2014/main" id="{C20F723E-3C80-4C76-A1AF-78B7FF83779A}"/>
                  </a:ext>
                </a:extLst>
              </p:cNvPr>
              <p:cNvSpPr/>
              <p:nvPr/>
            </p:nvSpPr>
            <p:spPr>
              <a:xfrm>
                <a:off x="0" y="0"/>
                <a:ext cx="1919947" cy="1919919"/>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defRPr/>
                </a:pPr>
                <a:endParaRPr lang="en-GB"/>
              </a:p>
            </p:txBody>
          </p:sp>
          <p:sp>
            <p:nvSpPr>
              <p:cNvPr id="55" name="Oval 4">
                <a:extLst>
                  <a:ext uri="{FF2B5EF4-FFF2-40B4-BE49-F238E27FC236}">
                    <a16:creationId xmlns:a16="http://schemas.microsoft.com/office/drawing/2014/main" id="{34F8C60E-ED60-4152-A6F7-FB47B5EAF663}"/>
                  </a:ext>
                </a:extLst>
              </p:cNvPr>
              <p:cNvSpPr/>
              <p:nvPr/>
            </p:nvSpPr>
            <p:spPr>
              <a:xfrm>
                <a:off x="281170" y="281166"/>
                <a:ext cx="1357607" cy="1357587"/>
              </a:xfrm>
              <a:prstGeom prst="rect">
                <a:avLst/>
              </a:prstGeom>
              <a:grpFill/>
            </p:spPr>
            <p:style>
              <a:lnRef idx="0">
                <a:scrgbClr r="0" g="0" b="0"/>
              </a:lnRef>
              <a:fillRef idx="0">
                <a:scrgbClr r="0" g="0" b="0"/>
              </a:fillRef>
              <a:effectRef idx="0">
                <a:scrgbClr r="0" g="0" b="0"/>
              </a:effectRef>
              <a:fontRef idx="minor">
                <a:schemeClr val="tx1"/>
              </a:fontRef>
            </p:style>
            <p:txBody>
              <a:bodyPr lIns="83820" tIns="83820" rIns="83820" bIns="83820" spcCol="1270" anchor="ctr"/>
              <a:lstStyle/>
              <a:p>
                <a:pPr algn="ctr">
                  <a:lnSpc>
                    <a:spcPct val="90000"/>
                  </a:lnSpc>
                  <a:spcAft>
                    <a:spcPts val="925"/>
                  </a:spcAft>
                  <a:defRPr/>
                </a:pPr>
                <a:r>
                  <a:rPr lang="en-GB" sz="1800">
                    <a:solidFill>
                      <a:srgbClr val="FFFFFF"/>
                    </a:solidFill>
                    <a:latin typeface="Century Gothic" panose="020B0502020202020204" pitchFamily="34" charset="0"/>
                    <a:ea typeface="Times New Roman" panose="02020603050405020304" pitchFamily="18" charset="0"/>
                  </a:rPr>
                  <a:t>DCD</a:t>
                </a:r>
                <a:endParaRPr lang="en-GB" sz="1200">
                  <a:latin typeface="Times New Roman" panose="02020603050405020304" pitchFamily="18" charset="0"/>
                  <a:ea typeface="Times New Roman" panose="02020603050405020304" pitchFamily="18" charset="0"/>
                </a:endParaRPr>
              </a:p>
            </p:txBody>
          </p:sp>
        </p:grpSp>
        <p:sp>
          <p:nvSpPr>
            <p:cNvPr id="40" name="Oval 39">
              <a:extLst>
                <a:ext uri="{FF2B5EF4-FFF2-40B4-BE49-F238E27FC236}">
                  <a16:creationId xmlns:a16="http://schemas.microsoft.com/office/drawing/2014/main" id="{A4A78090-0D3E-49BB-A310-B66FE8C9F1FA}"/>
                </a:ext>
              </a:extLst>
            </p:cNvPr>
            <p:cNvSpPr/>
            <p:nvPr/>
          </p:nvSpPr>
          <p:spPr>
            <a:xfrm>
              <a:off x="4356568" y="3504337"/>
              <a:ext cx="1495567" cy="1495661"/>
            </a:xfrm>
            <a:prstGeom prst="ellipse">
              <a:avLst/>
            </a:prstGeom>
            <a:solidFill>
              <a:srgbClr val="55A7A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defRPr/>
              </a:pPr>
              <a:endParaRPr lang="en-GB"/>
            </a:p>
          </p:txBody>
        </p:sp>
        <p:sp>
          <p:nvSpPr>
            <p:cNvPr id="41" name="Oval 40">
              <a:extLst>
                <a:ext uri="{FF2B5EF4-FFF2-40B4-BE49-F238E27FC236}">
                  <a16:creationId xmlns:a16="http://schemas.microsoft.com/office/drawing/2014/main" id="{480DBAFA-09F6-429F-B683-5DD86CB10B4E}"/>
                </a:ext>
              </a:extLst>
            </p:cNvPr>
            <p:cNvSpPr/>
            <p:nvPr/>
          </p:nvSpPr>
          <p:spPr>
            <a:xfrm>
              <a:off x="4986479" y="2461334"/>
              <a:ext cx="1489909" cy="1491890"/>
            </a:xfrm>
            <a:prstGeom prst="ellipse">
              <a:avLst/>
            </a:prstGeom>
            <a:solidFill>
              <a:srgbClr val="55A7A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defRPr/>
              </a:pPr>
              <a:endParaRPr lang="en-GB"/>
            </a:p>
          </p:txBody>
        </p:sp>
        <p:sp>
          <p:nvSpPr>
            <p:cNvPr id="42" name="Oval 4">
              <a:extLst>
                <a:ext uri="{FF2B5EF4-FFF2-40B4-BE49-F238E27FC236}">
                  <a16:creationId xmlns:a16="http://schemas.microsoft.com/office/drawing/2014/main" id="{3D54EB8E-B8A5-4B55-BD9C-177BDB44BE3B}"/>
                </a:ext>
              </a:extLst>
            </p:cNvPr>
            <p:cNvSpPr/>
            <p:nvPr/>
          </p:nvSpPr>
          <p:spPr>
            <a:xfrm>
              <a:off x="5180734" y="2695208"/>
              <a:ext cx="1061795" cy="1061864"/>
            </a:xfrm>
            <a:prstGeom prst="rect">
              <a:avLst/>
            </a:prstGeom>
          </p:spPr>
          <p:style>
            <a:lnRef idx="0">
              <a:scrgbClr r="0" g="0" b="0"/>
            </a:lnRef>
            <a:fillRef idx="0">
              <a:scrgbClr r="0" g="0" b="0"/>
            </a:fillRef>
            <a:effectRef idx="0">
              <a:scrgbClr r="0" g="0" b="0"/>
            </a:effectRef>
            <a:fontRef idx="minor">
              <a:schemeClr val="tx1"/>
            </a:fontRef>
          </p:style>
          <p:txBody>
            <a:bodyPr lIns="83820" tIns="83820" rIns="83820" bIns="83820" spcCol="1270" anchor="ctr"/>
            <a:lstStyle/>
            <a:p>
              <a:pPr algn="ctr">
                <a:lnSpc>
                  <a:spcPct val="90000"/>
                </a:lnSpc>
                <a:spcAft>
                  <a:spcPts val="925"/>
                </a:spcAft>
                <a:defRPr/>
              </a:pPr>
              <a:r>
                <a:rPr lang="en-GB" sz="1400" b="1" dirty="0">
                  <a:solidFill>
                    <a:srgbClr val="FFFFFF"/>
                  </a:solidFill>
                  <a:latin typeface="Century Gothic" panose="020B0502020202020204" pitchFamily="34" charset="0"/>
                  <a:ea typeface="Times New Roman" panose="02020603050405020304" pitchFamily="18" charset="0"/>
                </a:rPr>
                <a:t>Dyslexia</a:t>
              </a:r>
              <a:endParaRPr lang="en-GB" sz="1400" b="1" dirty="0">
                <a:latin typeface="Times New Roman" panose="02020603050405020304" pitchFamily="18" charset="0"/>
                <a:ea typeface="Times New Roman" panose="02020603050405020304" pitchFamily="18" charset="0"/>
              </a:endParaRPr>
            </a:p>
          </p:txBody>
        </p:sp>
        <p:sp>
          <p:nvSpPr>
            <p:cNvPr id="43" name="Oval 42">
              <a:extLst>
                <a:ext uri="{FF2B5EF4-FFF2-40B4-BE49-F238E27FC236}">
                  <a16:creationId xmlns:a16="http://schemas.microsoft.com/office/drawing/2014/main" id="{0ABF9CC2-15BF-44EC-A3B5-552360789050}"/>
                </a:ext>
              </a:extLst>
            </p:cNvPr>
            <p:cNvSpPr/>
            <p:nvPr/>
          </p:nvSpPr>
          <p:spPr>
            <a:xfrm>
              <a:off x="4524419" y="1163711"/>
              <a:ext cx="1504996" cy="1505092"/>
            </a:xfrm>
            <a:prstGeom prst="ellipse">
              <a:avLst/>
            </a:prstGeom>
            <a:solidFill>
              <a:srgbClr val="55A7A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defRPr/>
              </a:pPr>
              <a:endParaRPr lang="en-GB"/>
            </a:p>
          </p:txBody>
        </p:sp>
        <p:sp>
          <p:nvSpPr>
            <p:cNvPr id="44" name="Oval 4">
              <a:extLst>
                <a:ext uri="{FF2B5EF4-FFF2-40B4-BE49-F238E27FC236}">
                  <a16:creationId xmlns:a16="http://schemas.microsoft.com/office/drawing/2014/main" id="{FF1AD747-957F-4FF4-9C03-AF47FF38C787}"/>
                </a:ext>
              </a:extLst>
            </p:cNvPr>
            <p:cNvSpPr/>
            <p:nvPr/>
          </p:nvSpPr>
          <p:spPr>
            <a:xfrm>
              <a:off x="4609287" y="3791021"/>
              <a:ext cx="1061796" cy="1059977"/>
            </a:xfrm>
            <a:prstGeom prst="rect">
              <a:avLst/>
            </a:prstGeom>
          </p:spPr>
          <p:style>
            <a:lnRef idx="0">
              <a:scrgbClr r="0" g="0" b="0"/>
            </a:lnRef>
            <a:fillRef idx="0">
              <a:scrgbClr r="0" g="0" b="0"/>
            </a:fillRef>
            <a:effectRef idx="0">
              <a:scrgbClr r="0" g="0" b="0"/>
            </a:effectRef>
            <a:fontRef idx="minor">
              <a:schemeClr val="tx1"/>
            </a:fontRef>
          </p:style>
          <p:txBody>
            <a:bodyPr lIns="83820" tIns="83820" rIns="83820" bIns="83820" spcCol="1270" anchor="ctr"/>
            <a:lstStyle/>
            <a:p>
              <a:pPr algn="ctr">
                <a:lnSpc>
                  <a:spcPct val="90000"/>
                </a:lnSpc>
                <a:spcAft>
                  <a:spcPts val="925"/>
                </a:spcAft>
                <a:defRPr/>
              </a:pPr>
              <a:r>
                <a:rPr lang="en-GB" sz="1800">
                  <a:solidFill>
                    <a:srgbClr val="FFFFFF"/>
                  </a:solidFill>
                  <a:latin typeface="Century Gothic" panose="020B0502020202020204" pitchFamily="34" charset="0"/>
                  <a:ea typeface="Times New Roman" panose="02020603050405020304" pitchFamily="18" charset="0"/>
                </a:rPr>
                <a:t>TS</a:t>
              </a:r>
              <a:endParaRPr lang="en-GB" sz="1200">
                <a:latin typeface="Times New Roman" panose="02020603050405020304" pitchFamily="18" charset="0"/>
                <a:ea typeface="Times New Roman" panose="02020603050405020304" pitchFamily="18" charset="0"/>
              </a:endParaRPr>
            </a:p>
          </p:txBody>
        </p:sp>
        <p:sp>
          <p:nvSpPr>
            <p:cNvPr id="45" name="Oval 44">
              <a:extLst>
                <a:ext uri="{FF2B5EF4-FFF2-40B4-BE49-F238E27FC236}">
                  <a16:creationId xmlns:a16="http://schemas.microsoft.com/office/drawing/2014/main" id="{129935BD-839C-43DF-9AB4-E9A512CEFDA7}"/>
                </a:ext>
              </a:extLst>
            </p:cNvPr>
            <p:cNvSpPr/>
            <p:nvPr/>
          </p:nvSpPr>
          <p:spPr>
            <a:xfrm>
              <a:off x="3496570" y="265937"/>
              <a:ext cx="1504996" cy="1505092"/>
            </a:xfrm>
            <a:prstGeom prst="ellipse">
              <a:avLst/>
            </a:prstGeom>
            <a:solidFill>
              <a:srgbClr val="55A7A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defRPr/>
              </a:pPr>
              <a:endParaRPr lang="en-GB"/>
            </a:p>
          </p:txBody>
        </p:sp>
        <p:sp>
          <p:nvSpPr>
            <p:cNvPr id="46" name="Oval 4">
              <a:extLst>
                <a:ext uri="{FF2B5EF4-FFF2-40B4-BE49-F238E27FC236}">
                  <a16:creationId xmlns:a16="http://schemas.microsoft.com/office/drawing/2014/main" id="{F1F0CBF5-F780-4CC8-91C1-D2EC6B757A3C}"/>
                </a:ext>
              </a:extLst>
            </p:cNvPr>
            <p:cNvSpPr/>
            <p:nvPr/>
          </p:nvSpPr>
          <p:spPr>
            <a:xfrm>
              <a:off x="4762050" y="1427762"/>
              <a:ext cx="1010875" cy="1010939"/>
            </a:xfrm>
            <a:prstGeom prst="rect">
              <a:avLst/>
            </a:prstGeom>
          </p:spPr>
          <p:style>
            <a:lnRef idx="0">
              <a:scrgbClr r="0" g="0" b="0"/>
            </a:lnRef>
            <a:fillRef idx="0">
              <a:scrgbClr r="0" g="0" b="0"/>
            </a:fillRef>
            <a:effectRef idx="0">
              <a:scrgbClr r="0" g="0" b="0"/>
            </a:effectRef>
            <a:fontRef idx="minor">
              <a:schemeClr val="tx1"/>
            </a:fontRef>
          </p:style>
          <p:txBody>
            <a:bodyPr lIns="83820" tIns="83820" rIns="83820" bIns="83820" spcCol="1270" anchor="ctr"/>
            <a:lstStyle/>
            <a:p>
              <a:pPr algn="ctr">
                <a:lnSpc>
                  <a:spcPct val="90000"/>
                </a:lnSpc>
                <a:spcAft>
                  <a:spcPts val="925"/>
                </a:spcAft>
                <a:defRPr/>
              </a:pPr>
              <a:r>
                <a:rPr lang="en-GB" sz="1800">
                  <a:solidFill>
                    <a:srgbClr val="FFFFFF"/>
                  </a:solidFill>
                  <a:latin typeface="Century Gothic" panose="020B0502020202020204" pitchFamily="34" charset="0"/>
                  <a:ea typeface="Times New Roman" panose="02020603050405020304" pitchFamily="18" charset="0"/>
                </a:rPr>
                <a:t>ODD</a:t>
              </a:r>
              <a:endParaRPr lang="en-GB" sz="1200">
                <a:latin typeface="Times New Roman" panose="02020603050405020304" pitchFamily="18" charset="0"/>
                <a:ea typeface="Times New Roman" panose="02020603050405020304" pitchFamily="18" charset="0"/>
              </a:endParaRPr>
            </a:p>
          </p:txBody>
        </p:sp>
        <p:sp>
          <p:nvSpPr>
            <p:cNvPr id="47" name="Oval 4">
              <a:extLst>
                <a:ext uri="{FF2B5EF4-FFF2-40B4-BE49-F238E27FC236}">
                  <a16:creationId xmlns:a16="http://schemas.microsoft.com/office/drawing/2014/main" id="{D8408528-9BA0-4B11-9FA7-773B5ED33F67}"/>
                </a:ext>
              </a:extLst>
            </p:cNvPr>
            <p:cNvSpPr/>
            <p:nvPr/>
          </p:nvSpPr>
          <p:spPr>
            <a:xfrm>
              <a:off x="3732316" y="503583"/>
              <a:ext cx="1010875" cy="1010939"/>
            </a:xfrm>
            <a:prstGeom prst="rect">
              <a:avLst/>
            </a:prstGeom>
          </p:spPr>
          <p:style>
            <a:lnRef idx="0">
              <a:scrgbClr r="0" g="0" b="0"/>
            </a:lnRef>
            <a:fillRef idx="0">
              <a:scrgbClr r="0" g="0" b="0"/>
            </a:fillRef>
            <a:effectRef idx="0">
              <a:scrgbClr r="0" g="0" b="0"/>
            </a:effectRef>
            <a:fontRef idx="minor">
              <a:schemeClr val="tx1"/>
            </a:fontRef>
          </p:style>
          <p:txBody>
            <a:bodyPr lIns="83820" tIns="83820" rIns="83820" bIns="83820" spcCol="1270" anchor="ctr"/>
            <a:lstStyle/>
            <a:p>
              <a:pPr algn="ctr">
                <a:lnSpc>
                  <a:spcPct val="90000"/>
                </a:lnSpc>
                <a:spcAft>
                  <a:spcPts val="925"/>
                </a:spcAft>
                <a:defRPr/>
              </a:pPr>
              <a:r>
                <a:rPr lang="en-GB" sz="1800">
                  <a:solidFill>
                    <a:srgbClr val="FFFFFF"/>
                  </a:solidFill>
                  <a:latin typeface="Century Gothic" panose="020B0502020202020204" pitchFamily="34" charset="0"/>
                  <a:ea typeface="Times New Roman" panose="02020603050405020304" pitchFamily="18" charset="0"/>
                </a:rPr>
                <a:t>ASD</a:t>
              </a:r>
              <a:endParaRPr lang="en-GB" sz="1200">
                <a:latin typeface="Times New Roman" panose="02020603050405020304" pitchFamily="18" charset="0"/>
                <a:ea typeface="Times New Roman" panose="02020603050405020304" pitchFamily="18" charset="0"/>
              </a:endParaRPr>
            </a:p>
          </p:txBody>
        </p:sp>
        <p:sp>
          <p:nvSpPr>
            <p:cNvPr id="48" name="Oval 47">
              <a:extLst>
                <a:ext uri="{FF2B5EF4-FFF2-40B4-BE49-F238E27FC236}">
                  <a16:creationId xmlns:a16="http://schemas.microsoft.com/office/drawing/2014/main" id="{0562881D-F820-4C75-BC86-905CD40EC692}"/>
                </a:ext>
              </a:extLst>
            </p:cNvPr>
            <p:cNvSpPr/>
            <p:nvPr/>
          </p:nvSpPr>
          <p:spPr>
            <a:xfrm>
              <a:off x="2133022" y="303658"/>
              <a:ext cx="1504996" cy="1505092"/>
            </a:xfrm>
            <a:prstGeom prst="ellipse">
              <a:avLst/>
            </a:prstGeom>
            <a:solidFill>
              <a:srgbClr val="55A7A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defRPr/>
              </a:pPr>
              <a:endParaRPr lang="en-GB" dirty="0"/>
            </a:p>
          </p:txBody>
        </p:sp>
        <p:sp>
          <p:nvSpPr>
            <p:cNvPr id="49" name="Oval 4">
              <a:extLst>
                <a:ext uri="{FF2B5EF4-FFF2-40B4-BE49-F238E27FC236}">
                  <a16:creationId xmlns:a16="http://schemas.microsoft.com/office/drawing/2014/main" id="{DD35E4BB-A8D9-4F1B-B71B-81EF0E8CEE68}"/>
                </a:ext>
              </a:extLst>
            </p:cNvPr>
            <p:cNvSpPr/>
            <p:nvPr/>
          </p:nvSpPr>
          <p:spPr>
            <a:xfrm>
              <a:off x="2349907" y="569596"/>
              <a:ext cx="1010875" cy="1009052"/>
            </a:xfrm>
            <a:prstGeom prst="rect">
              <a:avLst/>
            </a:prstGeom>
          </p:spPr>
          <p:style>
            <a:lnRef idx="0">
              <a:scrgbClr r="0" g="0" b="0"/>
            </a:lnRef>
            <a:fillRef idx="0">
              <a:scrgbClr r="0" g="0" b="0"/>
            </a:fillRef>
            <a:effectRef idx="0">
              <a:scrgbClr r="0" g="0" b="0"/>
            </a:effectRef>
            <a:fontRef idx="minor">
              <a:schemeClr val="tx1"/>
            </a:fontRef>
          </p:style>
          <p:txBody>
            <a:bodyPr lIns="83820" tIns="83820" rIns="83820" bIns="83820" spcCol="1270" anchor="ctr"/>
            <a:lstStyle/>
            <a:p>
              <a:pPr algn="ctr">
                <a:lnSpc>
                  <a:spcPct val="90000"/>
                </a:lnSpc>
                <a:spcAft>
                  <a:spcPts val="925"/>
                </a:spcAft>
                <a:defRPr/>
              </a:pPr>
              <a:r>
                <a:rPr lang="en-GB" sz="1800">
                  <a:solidFill>
                    <a:srgbClr val="FFFFFF"/>
                  </a:solidFill>
                  <a:latin typeface="Century Gothic" panose="020B0502020202020204" pitchFamily="34" charset="0"/>
                  <a:ea typeface="Times New Roman" panose="02020603050405020304" pitchFamily="18" charset="0"/>
                </a:rPr>
                <a:t>ADHD</a:t>
              </a:r>
              <a:endParaRPr lang="en-GB" sz="1200">
                <a:latin typeface="Times New Roman" panose="02020603050405020304" pitchFamily="18" charset="0"/>
                <a:ea typeface="Times New Roman" panose="02020603050405020304" pitchFamily="18" charset="0"/>
              </a:endParaRPr>
            </a:p>
          </p:txBody>
        </p:sp>
        <p:sp>
          <p:nvSpPr>
            <p:cNvPr id="50" name="Oval 49">
              <a:extLst>
                <a:ext uri="{FF2B5EF4-FFF2-40B4-BE49-F238E27FC236}">
                  <a16:creationId xmlns:a16="http://schemas.microsoft.com/office/drawing/2014/main" id="{63E8C99A-C689-493C-8BF7-FFA6447EDDAB}"/>
                </a:ext>
              </a:extLst>
            </p:cNvPr>
            <p:cNvSpPr/>
            <p:nvPr/>
          </p:nvSpPr>
          <p:spPr>
            <a:xfrm>
              <a:off x="1008989" y="956242"/>
              <a:ext cx="1504996" cy="1505092"/>
            </a:xfrm>
            <a:prstGeom prst="ellipse">
              <a:avLst/>
            </a:prstGeom>
            <a:solidFill>
              <a:srgbClr val="55A7A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defRPr/>
              </a:pPr>
              <a:endParaRPr lang="en-GB"/>
            </a:p>
          </p:txBody>
        </p:sp>
        <p:sp>
          <p:nvSpPr>
            <p:cNvPr id="51" name="Oval 4">
              <a:extLst>
                <a:ext uri="{FF2B5EF4-FFF2-40B4-BE49-F238E27FC236}">
                  <a16:creationId xmlns:a16="http://schemas.microsoft.com/office/drawing/2014/main" id="{509E789B-2002-40C9-B468-CCEBAD3E0F2A}"/>
                </a:ext>
              </a:extLst>
            </p:cNvPr>
            <p:cNvSpPr/>
            <p:nvPr/>
          </p:nvSpPr>
          <p:spPr>
            <a:xfrm>
              <a:off x="1150436" y="1212749"/>
              <a:ext cx="1108945" cy="1010939"/>
            </a:xfrm>
            <a:prstGeom prst="rect">
              <a:avLst/>
            </a:prstGeom>
          </p:spPr>
          <p:style>
            <a:lnRef idx="0">
              <a:scrgbClr r="0" g="0" b="0"/>
            </a:lnRef>
            <a:fillRef idx="0">
              <a:scrgbClr r="0" g="0" b="0"/>
            </a:fillRef>
            <a:effectRef idx="0">
              <a:scrgbClr r="0" g="0" b="0"/>
            </a:effectRef>
            <a:fontRef idx="minor">
              <a:schemeClr val="tx1"/>
            </a:fontRef>
          </p:style>
          <p:txBody>
            <a:bodyPr lIns="83820" tIns="83820" rIns="83820" bIns="83820" spcCol="1270" anchor="ctr"/>
            <a:lstStyle/>
            <a:p>
              <a:pPr algn="ctr">
                <a:lnSpc>
                  <a:spcPct val="90000"/>
                </a:lnSpc>
                <a:spcAft>
                  <a:spcPts val="925"/>
                </a:spcAft>
                <a:defRPr/>
              </a:pPr>
              <a:r>
                <a:rPr lang="en-GB" sz="1400" dirty="0">
                  <a:solidFill>
                    <a:srgbClr val="FFFFFF"/>
                  </a:solidFill>
                  <a:latin typeface="Century Gothic" panose="020B0502020202020204" pitchFamily="34" charset="0"/>
                  <a:ea typeface="Times New Roman" panose="02020603050405020304" pitchFamily="18" charset="0"/>
                </a:rPr>
                <a:t>Bipolar</a:t>
              </a:r>
              <a:endParaRPr lang="en-GB" sz="1400" dirty="0">
                <a:latin typeface="Times New Roman" panose="02020603050405020304" pitchFamily="18" charset="0"/>
                <a:ea typeface="Times New Roman" panose="02020603050405020304" pitchFamily="18" charset="0"/>
              </a:endParaRPr>
            </a:p>
            <a:p>
              <a:pPr algn="ctr">
                <a:lnSpc>
                  <a:spcPct val="90000"/>
                </a:lnSpc>
                <a:spcAft>
                  <a:spcPts val="925"/>
                </a:spcAft>
                <a:defRPr/>
              </a:pPr>
              <a:r>
                <a:rPr lang="en-GB" sz="1400" dirty="0">
                  <a:solidFill>
                    <a:srgbClr val="FFFFFF"/>
                  </a:solidFill>
                  <a:latin typeface="Century Gothic" panose="020B0502020202020204" pitchFamily="34" charset="0"/>
                  <a:ea typeface="Times New Roman" panose="02020603050405020304" pitchFamily="18" charset="0"/>
                </a:rPr>
                <a:t>Disorder</a:t>
              </a:r>
              <a:endParaRPr lang="en-GB" sz="1400" dirty="0">
                <a:latin typeface="Times New Roman" panose="02020603050405020304" pitchFamily="18" charset="0"/>
                <a:ea typeface="Times New Roman" panose="02020603050405020304" pitchFamily="18" charset="0"/>
              </a:endParaRPr>
            </a:p>
          </p:txBody>
        </p:sp>
        <p:sp>
          <p:nvSpPr>
            <p:cNvPr id="52" name="Oval 51">
              <a:extLst>
                <a:ext uri="{FF2B5EF4-FFF2-40B4-BE49-F238E27FC236}">
                  <a16:creationId xmlns:a16="http://schemas.microsoft.com/office/drawing/2014/main" id="{111A6385-9DEE-44FA-965B-1E4550766B34}"/>
                </a:ext>
              </a:extLst>
            </p:cNvPr>
            <p:cNvSpPr/>
            <p:nvPr/>
          </p:nvSpPr>
          <p:spPr>
            <a:xfrm>
              <a:off x="494122" y="2199169"/>
              <a:ext cx="1504996" cy="1505092"/>
            </a:xfrm>
            <a:prstGeom prst="ellipse">
              <a:avLst/>
            </a:prstGeom>
            <a:solidFill>
              <a:srgbClr val="55A7A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defRPr/>
              </a:pPr>
              <a:endParaRPr lang="en-GB"/>
            </a:p>
          </p:txBody>
        </p:sp>
        <p:sp>
          <p:nvSpPr>
            <p:cNvPr id="53" name="Oval 4">
              <a:extLst>
                <a:ext uri="{FF2B5EF4-FFF2-40B4-BE49-F238E27FC236}">
                  <a16:creationId xmlns:a16="http://schemas.microsoft.com/office/drawing/2014/main" id="{8B9CE2B0-9171-47F7-A366-BB1EBA5D6001}"/>
                </a:ext>
              </a:extLst>
            </p:cNvPr>
            <p:cNvSpPr/>
            <p:nvPr/>
          </p:nvSpPr>
          <p:spPr>
            <a:xfrm>
              <a:off x="560131" y="2380233"/>
              <a:ext cx="1438987" cy="1071293"/>
            </a:xfrm>
            <a:prstGeom prst="rect">
              <a:avLst/>
            </a:prstGeom>
          </p:spPr>
          <p:style>
            <a:lnRef idx="0">
              <a:scrgbClr r="0" g="0" b="0"/>
            </a:lnRef>
            <a:fillRef idx="0">
              <a:scrgbClr r="0" g="0" b="0"/>
            </a:fillRef>
            <a:effectRef idx="0">
              <a:scrgbClr r="0" g="0" b="0"/>
            </a:effectRef>
            <a:fontRef idx="minor">
              <a:schemeClr val="tx1"/>
            </a:fontRef>
          </p:style>
          <p:txBody>
            <a:bodyPr lIns="83820" tIns="83820" rIns="83820" bIns="83820" spcCol="1270" anchor="ctr"/>
            <a:lstStyle/>
            <a:p>
              <a:pPr algn="ctr">
                <a:lnSpc>
                  <a:spcPct val="90000"/>
                </a:lnSpc>
                <a:spcAft>
                  <a:spcPts val="925"/>
                </a:spcAft>
                <a:defRPr/>
              </a:pPr>
              <a:r>
                <a:rPr lang="en-GB" sz="1400" b="1" dirty="0">
                  <a:solidFill>
                    <a:srgbClr val="FFFFFF"/>
                  </a:solidFill>
                  <a:latin typeface="Century Gothic" panose="020B0502020202020204" pitchFamily="34" charset="0"/>
                  <a:ea typeface="Times New Roman" panose="02020603050405020304" pitchFamily="18" charset="0"/>
                </a:rPr>
                <a:t>Depression</a:t>
              </a:r>
              <a:endParaRPr lang="en-GB" sz="1400" b="1" dirty="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42365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196752"/>
            <a:ext cx="2088232" cy="31219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550" y="4437112"/>
            <a:ext cx="1503485" cy="225933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792" y="1232756"/>
            <a:ext cx="3654152" cy="5148572"/>
          </a:xfrm>
          <a:prstGeom prst="rect">
            <a:avLst/>
          </a:prstGeom>
        </p:spPr>
      </p:pic>
      <p:pic>
        <p:nvPicPr>
          <p:cNvPr id="6" name="Graphic 5" descr="Puzzle">
            <a:extLst>
              <a:ext uri="{FF2B5EF4-FFF2-40B4-BE49-F238E27FC236}">
                <a16:creationId xmlns:a16="http://schemas.microsoft.com/office/drawing/2014/main" id="{A8B576A7-9FCB-458B-8E2C-EF76D1B0A8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72896" y="5568"/>
            <a:ext cx="471104" cy="471104"/>
          </a:xfrm>
          <a:prstGeom prst="rect">
            <a:avLst/>
          </a:prstGeom>
        </p:spPr>
      </p:pic>
    </p:spTree>
    <p:extLst>
      <p:ext uri="{BB962C8B-B14F-4D97-AF65-F5344CB8AC3E}">
        <p14:creationId xmlns:p14="http://schemas.microsoft.com/office/powerpoint/2010/main" val="14554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35F2EB-877D-49B2-9A07-AC28C3C36637}"/>
              </a:ext>
            </a:extLst>
          </p:cNvPr>
          <p:cNvSpPr>
            <a:spLocks noGrp="1"/>
          </p:cNvSpPr>
          <p:nvPr>
            <p:ph idx="1"/>
          </p:nvPr>
        </p:nvSpPr>
        <p:spPr>
          <a:xfrm>
            <a:off x="609600" y="1968103"/>
            <a:ext cx="6348413" cy="4197201"/>
          </a:xfrm>
        </p:spPr>
        <p:txBody>
          <a:bodyPr/>
          <a:lstStyle/>
          <a:p>
            <a:r>
              <a:rPr lang="en-GB" dirty="0"/>
              <a:t>Reasons: </a:t>
            </a:r>
          </a:p>
          <a:p>
            <a:pPr lvl="1"/>
            <a:r>
              <a:rPr lang="en-GB" dirty="0"/>
              <a:t>Bullying</a:t>
            </a:r>
          </a:p>
          <a:p>
            <a:pPr lvl="1"/>
            <a:r>
              <a:rPr lang="en-GB" dirty="0"/>
              <a:t>Inadequate classroom support</a:t>
            </a:r>
          </a:p>
          <a:p>
            <a:pPr lvl="1"/>
            <a:r>
              <a:rPr lang="en-GB" dirty="0"/>
              <a:t>Anxiety, mental health issues</a:t>
            </a:r>
          </a:p>
          <a:p>
            <a:pPr lvl="1"/>
            <a:r>
              <a:rPr lang="en-GB" dirty="0"/>
              <a:t>School refusal/phobia</a:t>
            </a:r>
          </a:p>
          <a:p>
            <a:r>
              <a:rPr lang="en-GB" dirty="0"/>
              <a:t>Numbers: no good national data</a:t>
            </a:r>
          </a:p>
          <a:p>
            <a:r>
              <a:rPr lang="en-GB" dirty="0"/>
              <a:t>Frequency: anecdotally, we know this is a common occurrence for the families we support</a:t>
            </a:r>
          </a:p>
          <a:p>
            <a:r>
              <a:rPr lang="en-GB" dirty="0"/>
              <a:t>Concern around this issue is very high at individual family level, and nationally it is a key concern for Education Scotland</a:t>
            </a:r>
          </a:p>
          <a:p>
            <a:pPr marL="457200" lvl="1" indent="0">
              <a:buNone/>
            </a:pPr>
            <a:endParaRPr lang="en-GB" dirty="0"/>
          </a:p>
          <a:p>
            <a:pPr lvl="1"/>
            <a:endParaRPr lang="en-GB" dirty="0"/>
          </a:p>
        </p:txBody>
      </p:sp>
      <p:sp>
        <p:nvSpPr>
          <p:cNvPr id="3" name="Title 2">
            <a:extLst>
              <a:ext uri="{FF2B5EF4-FFF2-40B4-BE49-F238E27FC236}">
                <a16:creationId xmlns:a16="http://schemas.microsoft.com/office/drawing/2014/main" id="{CAF2FDD0-03A7-49D6-A8E4-ED6699B5EE36}"/>
              </a:ext>
            </a:extLst>
          </p:cNvPr>
          <p:cNvSpPr>
            <a:spLocks noGrp="1"/>
          </p:cNvSpPr>
          <p:nvPr>
            <p:ph type="title"/>
          </p:nvPr>
        </p:nvSpPr>
        <p:spPr>
          <a:xfrm>
            <a:off x="440788" y="808864"/>
            <a:ext cx="6517225" cy="1035960"/>
          </a:xfrm>
        </p:spPr>
        <p:txBody>
          <a:bodyPr/>
          <a:lstStyle/>
          <a:p>
            <a:pPr algn="ctr"/>
            <a:r>
              <a:rPr lang="en-GB" dirty="0"/>
              <a:t>Children out of school, out of learning</a:t>
            </a:r>
          </a:p>
        </p:txBody>
      </p:sp>
    </p:spTree>
    <p:extLst>
      <p:ext uri="{BB962C8B-B14F-4D97-AF65-F5344CB8AC3E}">
        <p14:creationId xmlns:p14="http://schemas.microsoft.com/office/powerpoint/2010/main" val="1607758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EA62EB-4546-478B-A673-690ED69CDF24}"/>
              </a:ext>
            </a:extLst>
          </p:cNvPr>
          <p:cNvSpPr>
            <a:spLocks noGrp="1"/>
          </p:cNvSpPr>
          <p:nvPr>
            <p:ph idx="1"/>
          </p:nvPr>
        </p:nvSpPr>
        <p:spPr/>
        <p:txBody>
          <a:bodyPr/>
          <a:lstStyle/>
          <a:p>
            <a:r>
              <a:rPr lang="en-GB" sz="2400" dirty="0"/>
              <a:t>The Additional Support for Learning (Scotland) Act 2004 as amended </a:t>
            </a:r>
          </a:p>
          <a:p>
            <a:pPr lvl="1"/>
            <a:r>
              <a:rPr lang="en-GB" sz="2200" dirty="0"/>
              <a:t>Adequate and efficient additional support</a:t>
            </a:r>
          </a:p>
          <a:p>
            <a:pPr lvl="1"/>
            <a:r>
              <a:rPr lang="en-GB" sz="2200" dirty="0"/>
              <a:t>Co-ordinated Support Plans</a:t>
            </a:r>
          </a:p>
          <a:p>
            <a:pPr lvl="1"/>
            <a:r>
              <a:rPr lang="en-GB" sz="2200" dirty="0"/>
              <a:t>Availability of services – Social Work, CAMHS, Health, Counselling</a:t>
            </a:r>
          </a:p>
          <a:p>
            <a:pPr lvl="1"/>
            <a:endParaRPr lang="en-GB" sz="2200" dirty="0"/>
          </a:p>
        </p:txBody>
      </p:sp>
      <p:sp>
        <p:nvSpPr>
          <p:cNvPr id="3" name="Title 2">
            <a:extLst>
              <a:ext uri="{FF2B5EF4-FFF2-40B4-BE49-F238E27FC236}">
                <a16:creationId xmlns:a16="http://schemas.microsoft.com/office/drawing/2014/main" id="{F93A67D5-4CFE-4DC1-8D15-F75B5E6C5E88}"/>
              </a:ext>
            </a:extLst>
          </p:cNvPr>
          <p:cNvSpPr>
            <a:spLocks noGrp="1"/>
          </p:cNvSpPr>
          <p:nvPr>
            <p:ph type="title"/>
          </p:nvPr>
        </p:nvSpPr>
        <p:spPr/>
        <p:txBody>
          <a:bodyPr/>
          <a:lstStyle/>
          <a:p>
            <a:r>
              <a:rPr lang="en-GB" dirty="0"/>
              <a:t>Limited support from services</a:t>
            </a:r>
          </a:p>
        </p:txBody>
      </p:sp>
    </p:spTree>
    <p:extLst>
      <p:ext uri="{BB962C8B-B14F-4D97-AF65-F5344CB8AC3E}">
        <p14:creationId xmlns:p14="http://schemas.microsoft.com/office/powerpoint/2010/main" val="2870207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E5BD69-EABD-4207-8BF5-525667166EA8}"/>
              </a:ext>
            </a:extLst>
          </p:cNvPr>
          <p:cNvSpPr>
            <a:spLocks noGrp="1"/>
          </p:cNvSpPr>
          <p:nvPr>
            <p:ph idx="1"/>
          </p:nvPr>
        </p:nvSpPr>
        <p:spPr>
          <a:xfrm>
            <a:off x="609600" y="1844824"/>
            <a:ext cx="6348413" cy="4680520"/>
          </a:xfrm>
        </p:spPr>
        <p:txBody>
          <a:bodyPr/>
          <a:lstStyle/>
          <a:p>
            <a:r>
              <a:rPr lang="en-GB" dirty="0"/>
              <a:t>A study of CAMHS referrals published in 2018 found:</a:t>
            </a:r>
          </a:p>
          <a:p>
            <a:pPr marL="0" indent="0">
              <a:buNone/>
            </a:pPr>
            <a:r>
              <a:rPr lang="en-GB" dirty="0"/>
              <a:t>“Of the 476 referrals, 72 % (n=342) were accepted and 12% (n=59) were rejected. Most referrals were made by general practitioners (GPs). Just under a third of referrals to CAMHS (31%) were for CYP with emotional and behavioural difficulties. The odds of being rejected by CAMHS were significantly higher if referred by teachers and for CYP with emotional and behavioural difficulties. Age and referral reason were significant independent predictors of waiting time after referral to CAMHS, with CYP referred for hyperactivity/inattention waiting significantly longer.”</a:t>
            </a:r>
          </a:p>
          <a:p>
            <a:pPr marL="0" indent="0">
              <a:buNone/>
            </a:pPr>
            <a:endParaRPr lang="en-GB" sz="1400" dirty="0"/>
          </a:p>
          <a:p>
            <a:pPr marL="0" indent="0">
              <a:buNone/>
            </a:pPr>
            <a:r>
              <a:rPr lang="en-GB" sz="1400" dirty="0"/>
              <a:t>Smith J, Kyle R, Daniel B &amp; Hubbard G (2018) Patterns of referral and waiting times for specialist Child and Adolescent Mental Health Services, Child and Adolescent Mental Health, 23 (1), pp. 41-49.</a:t>
            </a:r>
          </a:p>
          <a:p>
            <a:pPr marL="0" indent="0">
              <a:buNone/>
            </a:pPr>
            <a:endParaRPr lang="en-GB" dirty="0"/>
          </a:p>
          <a:p>
            <a:endParaRPr lang="en-GB" dirty="0"/>
          </a:p>
        </p:txBody>
      </p:sp>
      <p:sp>
        <p:nvSpPr>
          <p:cNvPr id="3" name="Title 2">
            <a:extLst>
              <a:ext uri="{FF2B5EF4-FFF2-40B4-BE49-F238E27FC236}">
                <a16:creationId xmlns:a16="http://schemas.microsoft.com/office/drawing/2014/main" id="{26C1D6B3-F37B-483D-B641-C98EE321BB0A}"/>
              </a:ext>
            </a:extLst>
          </p:cNvPr>
          <p:cNvSpPr>
            <a:spLocks noGrp="1"/>
          </p:cNvSpPr>
          <p:nvPr>
            <p:ph type="title"/>
          </p:nvPr>
        </p:nvSpPr>
        <p:spPr>
          <a:xfrm>
            <a:off x="609600" y="908720"/>
            <a:ext cx="6348413" cy="936104"/>
          </a:xfrm>
        </p:spPr>
        <p:txBody>
          <a:bodyPr/>
          <a:lstStyle/>
          <a:p>
            <a:pPr algn="ctr"/>
            <a:r>
              <a:rPr lang="en-GB" dirty="0"/>
              <a:t>Mental health issues</a:t>
            </a:r>
          </a:p>
        </p:txBody>
      </p:sp>
    </p:spTree>
    <p:extLst>
      <p:ext uri="{BB962C8B-B14F-4D97-AF65-F5344CB8AC3E}">
        <p14:creationId xmlns:p14="http://schemas.microsoft.com/office/powerpoint/2010/main" val="350173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3D07C5-5819-442B-A2DF-AB4797C7FADF}"/>
              </a:ext>
            </a:extLst>
          </p:cNvPr>
          <p:cNvSpPr txBox="1"/>
          <p:nvPr/>
        </p:nvSpPr>
        <p:spPr>
          <a:xfrm>
            <a:off x="1248248" y="1470595"/>
            <a:ext cx="4937760" cy="1754326"/>
          </a:xfrm>
          <a:prstGeom prst="rect">
            <a:avLst/>
          </a:prstGeom>
          <a:noFill/>
        </p:spPr>
        <p:txBody>
          <a:bodyPr wrap="square" rtlCol="0">
            <a:spAutoFit/>
          </a:bodyPr>
          <a:lstStyle/>
          <a:p>
            <a:pPr algn="ctr"/>
            <a:r>
              <a:rPr lang="en-GB" sz="5400" dirty="0">
                <a:solidFill>
                  <a:srgbClr val="B5B82E"/>
                </a:solidFill>
                <a:latin typeface="+mj-lt"/>
                <a:ea typeface="+mj-ea"/>
                <a:cs typeface="+mj-cs"/>
              </a:rPr>
              <a:t>How we do what we do</a:t>
            </a:r>
            <a:r>
              <a:rPr lang="en-GB" dirty="0">
                <a:latin typeface="+mj-lt"/>
              </a:rPr>
              <a:t> </a:t>
            </a:r>
          </a:p>
        </p:txBody>
      </p:sp>
    </p:spTree>
    <p:extLst>
      <p:ext uri="{BB962C8B-B14F-4D97-AF65-F5344CB8AC3E}">
        <p14:creationId xmlns:p14="http://schemas.microsoft.com/office/powerpoint/2010/main" val="98502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3568" y="2052266"/>
            <a:ext cx="6732240" cy="2600870"/>
          </a:xfrm>
        </p:spPr>
        <p:txBody>
          <a:bodyPr anchor="ctr"/>
          <a:lstStyle/>
          <a:p>
            <a:pPr algn="ctr"/>
            <a:br>
              <a:rPr lang="en-GB" sz="5400" dirty="0"/>
            </a:br>
            <a:r>
              <a:rPr lang="en-GB" sz="5400" dirty="0"/>
              <a:t>STEP </a:t>
            </a:r>
            <a:br>
              <a:rPr lang="en-GB" sz="5400" dirty="0"/>
            </a:br>
            <a:r>
              <a:rPr lang="en-GB" sz="4400" dirty="0"/>
              <a:t>NATIONAL EDUCATION    CONFERENCE  2018</a:t>
            </a:r>
            <a:br>
              <a:rPr lang="en-GB" sz="4400" dirty="0"/>
            </a:br>
            <a:br>
              <a:rPr lang="en-GB" sz="4400" dirty="0"/>
            </a:br>
            <a:r>
              <a:rPr lang="en-GB" sz="3200" dirty="0"/>
              <a:t>Positive engagement with and for the families of children and young people with learning difficulties</a:t>
            </a:r>
            <a:br>
              <a:rPr lang="en-GB" sz="3200" dirty="0"/>
            </a:br>
            <a:br>
              <a:rPr lang="en-GB" sz="3200" dirty="0"/>
            </a:br>
            <a:r>
              <a:rPr lang="en-GB" sz="1600" dirty="0"/>
              <a:t>Nell Page and Dinah Aitken</a:t>
            </a:r>
            <a:endParaRPr lang="en-GB" sz="3200" dirty="0"/>
          </a:p>
        </p:txBody>
      </p:sp>
    </p:spTree>
    <p:extLst>
      <p:ext uri="{BB962C8B-B14F-4D97-AF65-F5344CB8AC3E}">
        <p14:creationId xmlns:p14="http://schemas.microsoft.com/office/powerpoint/2010/main" val="3379379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0661-6EFE-4A1B-AB11-697C995088B7}"/>
              </a:ext>
            </a:extLst>
          </p:cNvPr>
          <p:cNvSpPr>
            <a:spLocks noGrp="1"/>
          </p:cNvSpPr>
          <p:nvPr>
            <p:ph type="title"/>
          </p:nvPr>
        </p:nvSpPr>
        <p:spPr/>
        <p:txBody>
          <a:bodyPr/>
          <a:lstStyle/>
          <a:p>
            <a:pPr algn="ctr"/>
            <a:r>
              <a:rPr lang="en-GB" dirty="0"/>
              <a:t>Our unique offer</a:t>
            </a:r>
          </a:p>
        </p:txBody>
      </p:sp>
      <p:pic>
        <p:nvPicPr>
          <p:cNvPr id="4" name="Content Placeholder 5">
            <a:extLst>
              <a:ext uri="{FF2B5EF4-FFF2-40B4-BE49-F238E27FC236}">
                <a16:creationId xmlns:a16="http://schemas.microsoft.com/office/drawing/2014/main" id="{4CB349B9-4214-42D7-AA44-7379DE16E4E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3227" y="1844675"/>
            <a:ext cx="1310317" cy="1859659"/>
          </a:xfrm>
        </p:spPr>
      </p:pic>
      <p:pic>
        <p:nvPicPr>
          <p:cNvPr id="6" name="Picture 5">
            <a:extLst>
              <a:ext uri="{FF2B5EF4-FFF2-40B4-BE49-F238E27FC236}">
                <a16:creationId xmlns:a16="http://schemas.microsoft.com/office/drawing/2014/main" id="{533343DC-928C-4C5E-B880-8B8A3CF5122E}"/>
              </a:ext>
            </a:extLst>
          </p:cNvPr>
          <p:cNvPicPr>
            <a:picLocks noChangeAspect="1"/>
          </p:cNvPicPr>
          <p:nvPr/>
        </p:nvPicPr>
        <p:blipFill rotWithShape="1">
          <a:blip r:embed="rId4"/>
          <a:srcRect t="16749" r="-2648" b="21303"/>
          <a:stretch/>
        </p:blipFill>
        <p:spPr>
          <a:xfrm>
            <a:off x="4740812" y="1392701"/>
            <a:ext cx="2471885" cy="2658794"/>
          </a:xfrm>
          <a:prstGeom prst="rect">
            <a:avLst/>
          </a:prstGeom>
        </p:spPr>
      </p:pic>
      <p:pic>
        <p:nvPicPr>
          <p:cNvPr id="7" name="Picture 6">
            <a:extLst>
              <a:ext uri="{FF2B5EF4-FFF2-40B4-BE49-F238E27FC236}">
                <a16:creationId xmlns:a16="http://schemas.microsoft.com/office/drawing/2014/main" id="{4A5F723B-612C-493C-A06B-A745054019FB}"/>
              </a:ext>
            </a:extLst>
          </p:cNvPr>
          <p:cNvPicPr>
            <a:picLocks noChangeAspect="1"/>
          </p:cNvPicPr>
          <p:nvPr/>
        </p:nvPicPr>
        <p:blipFill>
          <a:blip r:embed="rId5"/>
          <a:stretch>
            <a:fillRect/>
          </a:stretch>
        </p:blipFill>
        <p:spPr>
          <a:xfrm>
            <a:off x="2238228" y="1582620"/>
            <a:ext cx="2247900" cy="2028825"/>
          </a:xfrm>
          <a:prstGeom prst="rect">
            <a:avLst/>
          </a:prstGeom>
        </p:spPr>
      </p:pic>
      <p:pic>
        <p:nvPicPr>
          <p:cNvPr id="8" name="Picture 7">
            <a:extLst>
              <a:ext uri="{FF2B5EF4-FFF2-40B4-BE49-F238E27FC236}">
                <a16:creationId xmlns:a16="http://schemas.microsoft.com/office/drawing/2014/main" id="{E338CF3D-5970-4C76-9FAC-F21B182D86DB}"/>
              </a:ext>
            </a:extLst>
          </p:cNvPr>
          <p:cNvPicPr>
            <a:picLocks noChangeAspect="1"/>
          </p:cNvPicPr>
          <p:nvPr/>
        </p:nvPicPr>
        <p:blipFill rotWithShape="1">
          <a:blip r:embed="rId6"/>
          <a:srcRect r="21754" b="-2245"/>
          <a:stretch/>
        </p:blipFill>
        <p:spPr>
          <a:xfrm>
            <a:off x="4808000" y="4232614"/>
            <a:ext cx="2732283" cy="2562078"/>
          </a:xfrm>
          <a:prstGeom prst="rect">
            <a:avLst/>
          </a:prstGeom>
        </p:spPr>
      </p:pic>
      <p:pic>
        <p:nvPicPr>
          <p:cNvPr id="9" name="Picture 8">
            <a:extLst>
              <a:ext uri="{FF2B5EF4-FFF2-40B4-BE49-F238E27FC236}">
                <a16:creationId xmlns:a16="http://schemas.microsoft.com/office/drawing/2014/main" id="{76441C6C-E7CE-4E42-864C-2EC481D76639}"/>
              </a:ext>
            </a:extLst>
          </p:cNvPr>
          <p:cNvPicPr>
            <a:picLocks noChangeAspect="1"/>
          </p:cNvPicPr>
          <p:nvPr/>
        </p:nvPicPr>
        <p:blipFill>
          <a:blip r:embed="rId7"/>
          <a:stretch>
            <a:fillRect/>
          </a:stretch>
        </p:blipFill>
        <p:spPr>
          <a:xfrm>
            <a:off x="323528" y="4147479"/>
            <a:ext cx="4424573" cy="2233849"/>
          </a:xfrm>
          <a:prstGeom prst="rect">
            <a:avLst/>
          </a:prstGeom>
        </p:spPr>
      </p:pic>
    </p:spTree>
    <p:extLst>
      <p:ext uri="{BB962C8B-B14F-4D97-AF65-F5344CB8AC3E}">
        <p14:creationId xmlns:p14="http://schemas.microsoft.com/office/powerpoint/2010/main" val="403737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DC97-F6A4-443D-A74A-5043DE8C6160}"/>
              </a:ext>
            </a:extLst>
          </p:cNvPr>
          <p:cNvSpPr>
            <a:spLocks noGrp="1"/>
          </p:cNvSpPr>
          <p:nvPr>
            <p:ph type="title"/>
          </p:nvPr>
        </p:nvSpPr>
        <p:spPr/>
        <p:txBody>
          <a:bodyPr/>
          <a:lstStyle/>
          <a:p>
            <a:pPr algn="ctr"/>
            <a:r>
              <a:rPr lang="en-GB" dirty="0"/>
              <a:t>The Direct Help and Support multi-disciplinary team</a:t>
            </a:r>
          </a:p>
        </p:txBody>
      </p:sp>
      <p:sp>
        <p:nvSpPr>
          <p:cNvPr id="3" name="Content Placeholder 2">
            <a:extLst>
              <a:ext uri="{FF2B5EF4-FFF2-40B4-BE49-F238E27FC236}">
                <a16:creationId xmlns:a16="http://schemas.microsoft.com/office/drawing/2014/main" id="{6077A6A7-062F-4905-B9D7-81F26835FE6C}"/>
              </a:ext>
            </a:extLst>
          </p:cNvPr>
          <p:cNvSpPr>
            <a:spLocks noGrp="1"/>
          </p:cNvSpPr>
          <p:nvPr>
            <p:ph sz="half" idx="1"/>
          </p:nvPr>
        </p:nvSpPr>
        <p:spPr/>
        <p:txBody>
          <a:bodyPr>
            <a:normAutofit fontScale="92500" lnSpcReduction="10000"/>
          </a:bodyPr>
          <a:lstStyle/>
          <a:p>
            <a:pPr marL="0" indent="0">
              <a:buNone/>
            </a:pPr>
            <a:r>
              <a:rPr lang="en-GB" b="1" dirty="0"/>
              <a:t>Our careers include:</a:t>
            </a:r>
          </a:p>
          <a:p>
            <a:r>
              <a:rPr lang="en-GB" dirty="0"/>
              <a:t>Speech and language therapist</a:t>
            </a:r>
          </a:p>
          <a:p>
            <a:r>
              <a:rPr lang="en-GB" dirty="0"/>
              <a:t>Social worker</a:t>
            </a:r>
          </a:p>
          <a:p>
            <a:r>
              <a:rPr lang="en-GB" dirty="0"/>
              <a:t>Occupational therapist</a:t>
            </a:r>
          </a:p>
          <a:p>
            <a:r>
              <a:rPr lang="en-GB" dirty="0"/>
              <a:t>Nurse</a:t>
            </a:r>
          </a:p>
          <a:p>
            <a:r>
              <a:rPr lang="en-GB" dirty="0"/>
              <a:t>Teacher (TESL/adults)</a:t>
            </a:r>
          </a:p>
          <a:p>
            <a:r>
              <a:rPr lang="en-GB" dirty="0"/>
              <a:t>Customer services</a:t>
            </a:r>
          </a:p>
          <a:p>
            <a:r>
              <a:rPr lang="en-GB" dirty="0"/>
              <a:t>Solicitor</a:t>
            </a:r>
          </a:p>
          <a:p>
            <a:r>
              <a:rPr lang="en-GB" dirty="0"/>
              <a:t>Psychology student (Masters)</a:t>
            </a:r>
          </a:p>
        </p:txBody>
      </p:sp>
      <p:sp>
        <p:nvSpPr>
          <p:cNvPr id="6" name="Content Placeholder 5">
            <a:extLst>
              <a:ext uri="{FF2B5EF4-FFF2-40B4-BE49-F238E27FC236}">
                <a16:creationId xmlns:a16="http://schemas.microsoft.com/office/drawing/2014/main" id="{A0287894-B43F-4F35-B7A0-D6533BC05CED}"/>
              </a:ext>
            </a:extLst>
          </p:cNvPr>
          <p:cNvSpPr>
            <a:spLocks noGrp="1"/>
          </p:cNvSpPr>
          <p:nvPr>
            <p:ph sz="half" idx="2"/>
          </p:nvPr>
        </p:nvSpPr>
        <p:spPr/>
        <p:txBody>
          <a:bodyPr>
            <a:normAutofit fontScale="92500" lnSpcReduction="10000"/>
          </a:bodyPr>
          <a:lstStyle/>
          <a:p>
            <a:pPr marL="0" indent="0">
              <a:buNone/>
            </a:pPr>
            <a:r>
              <a:rPr lang="en-GB" b="1" dirty="0"/>
              <a:t>Our experience includes:</a:t>
            </a:r>
          </a:p>
          <a:p>
            <a:r>
              <a:rPr lang="en-GB" dirty="0"/>
              <a:t>Independent ASN nursery owner</a:t>
            </a:r>
          </a:p>
          <a:p>
            <a:r>
              <a:rPr lang="en-GB" dirty="0"/>
              <a:t>Supporting adults with autism</a:t>
            </a:r>
          </a:p>
          <a:p>
            <a:r>
              <a:rPr lang="en-GB" dirty="0"/>
              <a:t>Residential childcare</a:t>
            </a:r>
          </a:p>
          <a:p>
            <a:r>
              <a:rPr lang="en-GB" dirty="0"/>
              <a:t>Adult NHS nurse</a:t>
            </a:r>
          </a:p>
          <a:p>
            <a:r>
              <a:rPr lang="en-GB" dirty="0"/>
              <a:t>Children’s hearings and legal representation of young people</a:t>
            </a:r>
          </a:p>
          <a:p>
            <a:r>
              <a:rPr lang="en-GB" dirty="0"/>
              <a:t>Counselling</a:t>
            </a:r>
          </a:p>
          <a:p>
            <a:r>
              <a:rPr lang="en-GB" dirty="0"/>
              <a:t>School auxiliary (ASN)</a:t>
            </a:r>
          </a:p>
          <a:p>
            <a:endParaRPr lang="en-GB" dirty="0"/>
          </a:p>
        </p:txBody>
      </p:sp>
    </p:spTree>
    <p:extLst>
      <p:ext uri="{BB962C8B-B14F-4D97-AF65-F5344CB8AC3E}">
        <p14:creationId xmlns:p14="http://schemas.microsoft.com/office/powerpoint/2010/main" val="756237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6071-7950-4A55-A58F-05F3D9E89593}"/>
              </a:ext>
            </a:extLst>
          </p:cNvPr>
          <p:cNvSpPr>
            <a:spLocks noGrp="1"/>
          </p:cNvSpPr>
          <p:nvPr>
            <p:ph type="title"/>
          </p:nvPr>
        </p:nvSpPr>
        <p:spPr>
          <a:xfrm>
            <a:off x="609599" y="764703"/>
            <a:ext cx="6347713" cy="1383379"/>
          </a:xfrm>
        </p:spPr>
        <p:txBody>
          <a:bodyPr/>
          <a:lstStyle/>
          <a:p>
            <a:pPr algn="ctr"/>
            <a:r>
              <a:rPr lang="en-GB" sz="3200" dirty="0"/>
              <a:t>Initial enquiries (light and minimal category of casework)</a:t>
            </a:r>
          </a:p>
        </p:txBody>
      </p:sp>
      <p:sp>
        <p:nvSpPr>
          <p:cNvPr id="3" name="Text Placeholder 2">
            <a:extLst>
              <a:ext uri="{FF2B5EF4-FFF2-40B4-BE49-F238E27FC236}">
                <a16:creationId xmlns:a16="http://schemas.microsoft.com/office/drawing/2014/main" id="{748F7102-8858-40F7-998B-E8F2C68E6FCA}"/>
              </a:ext>
            </a:extLst>
          </p:cNvPr>
          <p:cNvSpPr>
            <a:spLocks noGrp="1"/>
          </p:cNvSpPr>
          <p:nvPr>
            <p:ph type="body" idx="1"/>
          </p:nvPr>
        </p:nvSpPr>
        <p:spPr>
          <a:xfrm>
            <a:off x="609599" y="2301663"/>
            <a:ext cx="3090672" cy="576262"/>
          </a:xfrm>
        </p:spPr>
        <p:txBody>
          <a:bodyPr/>
          <a:lstStyle/>
          <a:p>
            <a:r>
              <a:rPr lang="en-GB" dirty="0"/>
              <a:t>Nell</a:t>
            </a:r>
          </a:p>
        </p:txBody>
      </p:sp>
      <p:pic>
        <p:nvPicPr>
          <p:cNvPr id="7" name="Content Placeholder 6">
            <a:extLst>
              <a:ext uri="{FF2B5EF4-FFF2-40B4-BE49-F238E27FC236}">
                <a16:creationId xmlns:a16="http://schemas.microsoft.com/office/drawing/2014/main" id="{E52AF204-FF65-4AB1-971E-281083CEF0AC}"/>
              </a:ext>
            </a:extLst>
          </p:cNvPr>
          <p:cNvPicPr>
            <a:picLocks noGrp="1" noChangeAspect="1"/>
          </p:cNvPicPr>
          <p:nvPr>
            <p:ph sz="half" idx="2"/>
          </p:nvPr>
        </p:nvPicPr>
        <p:blipFill>
          <a:blip r:embed="rId3"/>
          <a:stretch>
            <a:fillRect/>
          </a:stretch>
        </p:blipFill>
        <p:spPr>
          <a:xfrm>
            <a:off x="1111349" y="3017437"/>
            <a:ext cx="1524696" cy="2415360"/>
          </a:xfrm>
          <a:prstGeom prst="rect">
            <a:avLst/>
          </a:prstGeom>
        </p:spPr>
      </p:pic>
      <p:sp>
        <p:nvSpPr>
          <p:cNvPr id="5" name="Text Placeholder 4">
            <a:extLst>
              <a:ext uri="{FF2B5EF4-FFF2-40B4-BE49-F238E27FC236}">
                <a16:creationId xmlns:a16="http://schemas.microsoft.com/office/drawing/2014/main" id="{0A8A6297-55D1-4459-912C-C9186281088D}"/>
              </a:ext>
            </a:extLst>
          </p:cNvPr>
          <p:cNvSpPr>
            <a:spLocks noGrp="1"/>
          </p:cNvSpPr>
          <p:nvPr>
            <p:ph type="body" sz="quarter" idx="3"/>
          </p:nvPr>
        </p:nvSpPr>
        <p:spPr>
          <a:xfrm>
            <a:off x="3866640" y="2287595"/>
            <a:ext cx="3090672" cy="576262"/>
          </a:xfrm>
        </p:spPr>
        <p:txBody>
          <a:bodyPr/>
          <a:lstStyle/>
          <a:p>
            <a:r>
              <a:rPr lang="en-GB" dirty="0"/>
              <a:t>Michael</a:t>
            </a:r>
          </a:p>
        </p:txBody>
      </p:sp>
      <p:pic>
        <p:nvPicPr>
          <p:cNvPr id="8" name="Content Placeholder 7">
            <a:extLst>
              <a:ext uri="{FF2B5EF4-FFF2-40B4-BE49-F238E27FC236}">
                <a16:creationId xmlns:a16="http://schemas.microsoft.com/office/drawing/2014/main" id="{86F78D7F-07A6-45EC-9702-371C30969092}"/>
              </a:ext>
            </a:extLst>
          </p:cNvPr>
          <p:cNvPicPr>
            <a:picLocks noGrp="1" noChangeAspect="1"/>
          </p:cNvPicPr>
          <p:nvPr>
            <p:ph sz="quarter" idx="4"/>
          </p:nvPr>
        </p:nvPicPr>
        <p:blipFill>
          <a:blip r:embed="rId4"/>
          <a:stretch>
            <a:fillRect/>
          </a:stretch>
        </p:blipFill>
        <p:spPr>
          <a:xfrm>
            <a:off x="4712677" y="2968125"/>
            <a:ext cx="1238067" cy="2618566"/>
          </a:xfrm>
          <a:prstGeom prst="rect">
            <a:avLst/>
          </a:prstGeom>
        </p:spPr>
      </p:pic>
    </p:spTree>
    <p:extLst>
      <p:ext uri="{BB962C8B-B14F-4D97-AF65-F5344CB8AC3E}">
        <p14:creationId xmlns:p14="http://schemas.microsoft.com/office/powerpoint/2010/main" val="54685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C11EB6-8E7C-4FEF-906E-0D4C061FF1D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8009" y="1941185"/>
            <a:ext cx="2438400" cy="1749552"/>
          </a:xfrm>
        </p:spPr>
      </p:pic>
      <p:sp>
        <p:nvSpPr>
          <p:cNvPr id="3" name="Title 2">
            <a:extLst>
              <a:ext uri="{FF2B5EF4-FFF2-40B4-BE49-F238E27FC236}">
                <a16:creationId xmlns:a16="http://schemas.microsoft.com/office/drawing/2014/main" id="{B2ED0061-9E0F-4DE6-9E26-53C76683CBAD}"/>
              </a:ext>
            </a:extLst>
          </p:cNvPr>
          <p:cNvSpPr>
            <a:spLocks noGrp="1"/>
          </p:cNvSpPr>
          <p:nvPr>
            <p:ph type="title"/>
          </p:nvPr>
        </p:nvSpPr>
        <p:spPr/>
        <p:txBody>
          <a:bodyPr/>
          <a:lstStyle/>
          <a:p>
            <a:r>
              <a:rPr lang="en-GB" sz="2400" dirty="0"/>
              <a:t>Good morning, The Salvesen </a:t>
            </a:r>
            <a:r>
              <a:rPr lang="en-GB" sz="2400" dirty="0" err="1"/>
              <a:t>Mindroom</a:t>
            </a:r>
            <a:r>
              <a:rPr lang="en-GB" sz="2400" dirty="0"/>
              <a:t> Centre. Nell/Michael speaking…</a:t>
            </a:r>
          </a:p>
        </p:txBody>
      </p:sp>
      <p:pic>
        <p:nvPicPr>
          <p:cNvPr id="6" name="Picture 5">
            <a:extLst>
              <a:ext uri="{FF2B5EF4-FFF2-40B4-BE49-F238E27FC236}">
                <a16:creationId xmlns:a16="http://schemas.microsoft.com/office/drawing/2014/main" id="{3130AEBD-249F-4918-87B7-A6A89C24E353}"/>
              </a:ext>
            </a:extLst>
          </p:cNvPr>
          <p:cNvPicPr>
            <a:picLocks noChangeAspect="1"/>
          </p:cNvPicPr>
          <p:nvPr/>
        </p:nvPicPr>
        <p:blipFill>
          <a:blip r:embed="rId4"/>
          <a:stretch>
            <a:fillRect/>
          </a:stretch>
        </p:blipFill>
        <p:spPr>
          <a:xfrm>
            <a:off x="3783806" y="5096969"/>
            <a:ext cx="2619375" cy="1743075"/>
          </a:xfrm>
          <a:prstGeom prst="rect">
            <a:avLst/>
          </a:prstGeom>
        </p:spPr>
      </p:pic>
      <p:pic>
        <p:nvPicPr>
          <p:cNvPr id="7" name="Picture 6">
            <a:extLst>
              <a:ext uri="{FF2B5EF4-FFF2-40B4-BE49-F238E27FC236}">
                <a16:creationId xmlns:a16="http://schemas.microsoft.com/office/drawing/2014/main" id="{4DE9A705-E367-4226-844D-A8EA2EE93CD4}"/>
              </a:ext>
            </a:extLst>
          </p:cNvPr>
          <p:cNvPicPr>
            <a:picLocks noChangeAspect="1"/>
          </p:cNvPicPr>
          <p:nvPr/>
        </p:nvPicPr>
        <p:blipFill rotWithShape="1">
          <a:blip r:embed="rId5"/>
          <a:srcRect l="47315" b="-4365"/>
          <a:stretch/>
        </p:blipFill>
        <p:spPr>
          <a:xfrm>
            <a:off x="5985655" y="1800224"/>
            <a:ext cx="1104021" cy="1461282"/>
          </a:xfrm>
          <a:prstGeom prst="rect">
            <a:avLst/>
          </a:prstGeom>
        </p:spPr>
      </p:pic>
      <p:pic>
        <p:nvPicPr>
          <p:cNvPr id="8" name="Picture 7">
            <a:extLst>
              <a:ext uri="{FF2B5EF4-FFF2-40B4-BE49-F238E27FC236}">
                <a16:creationId xmlns:a16="http://schemas.microsoft.com/office/drawing/2014/main" id="{F6EF6B79-73E0-4C8A-845C-C2404853C36B}"/>
              </a:ext>
            </a:extLst>
          </p:cNvPr>
          <p:cNvPicPr>
            <a:picLocks noChangeAspect="1"/>
          </p:cNvPicPr>
          <p:nvPr/>
        </p:nvPicPr>
        <p:blipFill>
          <a:blip r:embed="rId6"/>
          <a:stretch>
            <a:fillRect/>
          </a:stretch>
        </p:blipFill>
        <p:spPr>
          <a:xfrm>
            <a:off x="793359" y="4709449"/>
            <a:ext cx="2628900" cy="1743075"/>
          </a:xfrm>
          <a:prstGeom prst="rect">
            <a:avLst/>
          </a:prstGeom>
        </p:spPr>
      </p:pic>
      <p:pic>
        <p:nvPicPr>
          <p:cNvPr id="9" name="Picture 8">
            <a:extLst>
              <a:ext uri="{FF2B5EF4-FFF2-40B4-BE49-F238E27FC236}">
                <a16:creationId xmlns:a16="http://schemas.microsoft.com/office/drawing/2014/main" id="{6E2D76E6-14CA-4D65-BB11-43BE79B11407}"/>
              </a:ext>
            </a:extLst>
          </p:cNvPr>
          <p:cNvPicPr>
            <a:picLocks noChangeAspect="1"/>
          </p:cNvPicPr>
          <p:nvPr/>
        </p:nvPicPr>
        <p:blipFill>
          <a:blip r:embed="rId7"/>
          <a:stretch>
            <a:fillRect/>
          </a:stretch>
        </p:blipFill>
        <p:spPr>
          <a:xfrm>
            <a:off x="3522857" y="3163032"/>
            <a:ext cx="2752725" cy="1657350"/>
          </a:xfrm>
          <a:prstGeom prst="rect">
            <a:avLst/>
          </a:prstGeom>
        </p:spPr>
      </p:pic>
    </p:spTree>
    <p:extLst>
      <p:ext uri="{BB962C8B-B14F-4D97-AF65-F5344CB8AC3E}">
        <p14:creationId xmlns:p14="http://schemas.microsoft.com/office/powerpoint/2010/main" val="238528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6D93-2AAE-411D-96F7-8CB16C62995F}"/>
              </a:ext>
            </a:extLst>
          </p:cNvPr>
          <p:cNvSpPr>
            <a:spLocks noGrp="1"/>
          </p:cNvSpPr>
          <p:nvPr>
            <p:ph type="title"/>
          </p:nvPr>
        </p:nvSpPr>
        <p:spPr/>
        <p:txBody>
          <a:bodyPr/>
          <a:lstStyle/>
          <a:p>
            <a:pPr algn="ctr"/>
            <a:r>
              <a:rPr lang="en-GB" dirty="0"/>
              <a:t>How we respond to Initial Enquiries </a:t>
            </a:r>
          </a:p>
        </p:txBody>
      </p:sp>
      <p:sp>
        <p:nvSpPr>
          <p:cNvPr id="3" name="Text Placeholder 2">
            <a:extLst>
              <a:ext uri="{FF2B5EF4-FFF2-40B4-BE49-F238E27FC236}">
                <a16:creationId xmlns:a16="http://schemas.microsoft.com/office/drawing/2014/main" id="{4F73ACA0-A0E9-44DC-BD19-331CFDA93690}"/>
              </a:ext>
            </a:extLst>
          </p:cNvPr>
          <p:cNvSpPr>
            <a:spLocks noGrp="1"/>
          </p:cNvSpPr>
          <p:nvPr>
            <p:ph type="body" idx="1"/>
          </p:nvPr>
        </p:nvSpPr>
        <p:spPr/>
        <p:txBody>
          <a:bodyPr/>
          <a:lstStyle/>
          <a:p>
            <a:r>
              <a:rPr lang="en-GB" dirty="0"/>
              <a:t>On the phone</a:t>
            </a:r>
          </a:p>
        </p:txBody>
      </p:sp>
      <p:sp>
        <p:nvSpPr>
          <p:cNvPr id="4" name="Content Placeholder 3">
            <a:extLst>
              <a:ext uri="{FF2B5EF4-FFF2-40B4-BE49-F238E27FC236}">
                <a16:creationId xmlns:a16="http://schemas.microsoft.com/office/drawing/2014/main" id="{1C8A963A-B650-453E-A203-74F78B1609FD}"/>
              </a:ext>
            </a:extLst>
          </p:cNvPr>
          <p:cNvSpPr>
            <a:spLocks noGrp="1"/>
          </p:cNvSpPr>
          <p:nvPr>
            <p:ph sz="half" idx="2"/>
          </p:nvPr>
        </p:nvSpPr>
        <p:spPr/>
        <p:txBody>
          <a:bodyPr/>
          <a:lstStyle/>
          <a:p>
            <a:r>
              <a:rPr lang="en-GB" dirty="0"/>
              <a:t>Using key listening skills:</a:t>
            </a:r>
          </a:p>
          <a:p>
            <a:pPr lvl="1"/>
            <a:r>
              <a:rPr lang="en-GB" dirty="0"/>
              <a:t>Empathy</a:t>
            </a:r>
          </a:p>
          <a:p>
            <a:pPr lvl="1"/>
            <a:r>
              <a:rPr lang="en-GB" dirty="0"/>
              <a:t>Reflexivity</a:t>
            </a:r>
          </a:p>
          <a:p>
            <a:pPr lvl="1"/>
            <a:r>
              <a:rPr lang="en-GB" dirty="0"/>
              <a:t>Understanding</a:t>
            </a:r>
          </a:p>
          <a:p>
            <a:pPr lvl="1"/>
            <a:r>
              <a:rPr lang="en-GB" dirty="0"/>
              <a:t>Knowledge</a:t>
            </a:r>
          </a:p>
          <a:p>
            <a:pPr lvl="1"/>
            <a:r>
              <a:rPr lang="en-GB" dirty="0"/>
              <a:t>Clarity</a:t>
            </a:r>
          </a:p>
          <a:p>
            <a:pPr lvl="1"/>
            <a:r>
              <a:rPr lang="en-GB" dirty="0"/>
              <a:t>Reassurance</a:t>
            </a:r>
          </a:p>
          <a:p>
            <a:pPr lvl="1"/>
            <a:r>
              <a:rPr lang="en-GB" dirty="0"/>
              <a:t>Honesty</a:t>
            </a:r>
          </a:p>
          <a:p>
            <a:pPr lvl="1"/>
            <a:endParaRPr lang="en-GB" dirty="0"/>
          </a:p>
        </p:txBody>
      </p:sp>
      <p:sp>
        <p:nvSpPr>
          <p:cNvPr id="5" name="Text Placeholder 4">
            <a:extLst>
              <a:ext uri="{FF2B5EF4-FFF2-40B4-BE49-F238E27FC236}">
                <a16:creationId xmlns:a16="http://schemas.microsoft.com/office/drawing/2014/main" id="{BD72DE83-1A81-408C-846F-8E00F5C113BD}"/>
              </a:ext>
            </a:extLst>
          </p:cNvPr>
          <p:cNvSpPr>
            <a:spLocks noGrp="1"/>
          </p:cNvSpPr>
          <p:nvPr>
            <p:ph type="body" sz="quarter" idx="3"/>
          </p:nvPr>
        </p:nvSpPr>
        <p:spPr/>
        <p:txBody>
          <a:bodyPr/>
          <a:lstStyle/>
          <a:p>
            <a:r>
              <a:rPr lang="en-GB" dirty="0"/>
              <a:t>In emails</a:t>
            </a:r>
          </a:p>
        </p:txBody>
      </p:sp>
      <p:sp>
        <p:nvSpPr>
          <p:cNvPr id="6" name="Content Placeholder 5">
            <a:extLst>
              <a:ext uri="{FF2B5EF4-FFF2-40B4-BE49-F238E27FC236}">
                <a16:creationId xmlns:a16="http://schemas.microsoft.com/office/drawing/2014/main" id="{D701D3DD-F2BA-4062-A16B-72047F7430A0}"/>
              </a:ext>
            </a:extLst>
          </p:cNvPr>
          <p:cNvSpPr>
            <a:spLocks noGrp="1"/>
          </p:cNvSpPr>
          <p:nvPr>
            <p:ph sz="quarter" idx="4"/>
          </p:nvPr>
        </p:nvSpPr>
        <p:spPr/>
        <p:txBody>
          <a:bodyPr/>
          <a:lstStyle/>
          <a:p>
            <a:r>
              <a:rPr lang="en-GB" dirty="0"/>
              <a:t>Courteous and practical</a:t>
            </a:r>
          </a:p>
          <a:p>
            <a:r>
              <a:rPr lang="en-GB" dirty="0"/>
              <a:t>Tailored to individual enquiry:</a:t>
            </a:r>
          </a:p>
          <a:p>
            <a:pPr lvl="1"/>
            <a:r>
              <a:rPr lang="en-GB" dirty="0"/>
              <a:t>Key resources, e.g.</a:t>
            </a:r>
          </a:p>
          <a:p>
            <a:pPr lvl="2"/>
            <a:r>
              <a:rPr lang="en-GB" i="1" dirty="0"/>
              <a:t>It takes all kinds of minds</a:t>
            </a:r>
          </a:p>
          <a:p>
            <a:pPr lvl="2"/>
            <a:r>
              <a:rPr lang="en-GB" dirty="0" err="1"/>
              <a:t>Enquire’s</a:t>
            </a:r>
            <a:r>
              <a:rPr lang="en-GB" dirty="0"/>
              <a:t> parents’ guide</a:t>
            </a:r>
          </a:p>
          <a:p>
            <a:pPr lvl="1"/>
            <a:r>
              <a:rPr lang="en-GB" dirty="0"/>
              <a:t>Signposting</a:t>
            </a:r>
          </a:p>
          <a:p>
            <a:pPr lvl="1"/>
            <a:r>
              <a:rPr lang="en-GB" dirty="0"/>
              <a:t>Web links</a:t>
            </a:r>
          </a:p>
        </p:txBody>
      </p:sp>
    </p:spTree>
    <p:extLst>
      <p:ext uri="{BB962C8B-B14F-4D97-AF65-F5344CB8AC3E}">
        <p14:creationId xmlns:p14="http://schemas.microsoft.com/office/powerpoint/2010/main" val="248720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48AE7-7CE4-44A0-A21B-4BC3FA8ADB3D}"/>
              </a:ext>
            </a:extLst>
          </p:cNvPr>
          <p:cNvSpPr>
            <a:spLocks noGrp="1"/>
          </p:cNvSpPr>
          <p:nvPr>
            <p:ph type="title"/>
          </p:nvPr>
        </p:nvSpPr>
        <p:spPr/>
        <p:txBody>
          <a:bodyPr/>
          <a:lstStyle/>
          <a:p>
            <a:pPr algn="ctr"/>
            <a:r>
              <a:rPr lang="en-GB" dirty="0"/>
              <a:t>Intermediate and Intensive support</a:t>
            </a:r>
          </a:p>
        </p:txBody>
      </p:sp>
      <p:sp>
        <p:nvSpPr>
          <p:cNvPr id="4" name="Text Placeholder 3">
            <a:extLst>
              <a:ext uri="{FF2B5EF4-FFF2-40B4-BE49-F238E27FC236}">
                <a16:creationId xmlns:a16="http://schemas.microsoft.com/office/drawing/2014/main" id="{3AAD971F-8E7D-458E-9ACB-ABB69D527552}"/>
              </a:ext>
            </a:extLst>
          </p:cNvPr>
          <p:cNvSpPr>
            <a:spLocks noGrp="1"/>
          </p:cNvSpPr>
          <p:nvPr>
            <p:ph type="body" idx="1"/>
          </p:nvPr>
        </p:nvSpPr>
        <p:spPr/>
        <p:txBody>
          <a:bodyPr/>
          <a:lstStyle/>
          <a:p>
            <a:r>
              <a:rPr lang="en-GB" dirty="0"/>
              <a:t>Mig, Lisa</a:t>
            </a:r>
          </a:p>
        </p:txBody>
      </p:sp>
      <p:pic>
        <p:nvPicPr>
          <p:cNvPr id="8" name="Content Placeholder 7">
            <a:extLst>
              <a:ext uri="{FF2B5EF4-FFF2-40B4-BE49-F238E27FC236}">
                <a16:creationId xmlns:a16="http://schemas.microsoft.com/office/drawing/2014/main" id="{18C7EC0E-5B3E-4218-9E14-BC776697264F}"/>
              </a:ext>
            </a:extLst>
          </p:cNvPr>
          <p:cNvPicPr>
            <a:picLocks noGrp="1" noChangeAspect="1"/>
          </p:cNvPicPr>
          <p:nvPr>
            <p:ph sz="half" idx="2"/>
          </p:nvPr>
        </p:nvPicPr>
        <p:blipFill>
          <a:blip r:embed="rId3"/>
          <a:stretch>
            <a:fillRect/>
          </a:stretch>
        </p:blipFill>
        <p:spPr>
          <a:xfrm>
            <a:off x="1066690" y="4761278"/>
            <a:ext cx="1409224" cy="1819371"/>
          </a:xfrm>
          <a:prstGeom prst="rect">
            <a:avLst/>
          </a:prstGeom>
        </p:spPr>
      </p:pic>
      <p:sp>
        <p:nvSpPr>
          <p:cNvPr id="6" name="Text Placeholder 5">
            <a:extLst>
              <a:ext uri="{FF2B5EF4-FFF2-40B4-BE49-F238E27FC236}">
                <a16:creationId xmlns:a16="http://schemas.microsoft.com/office/drawing/2014/main" id="{EAA3FF07-3974-4A1E-993A-28A1B16D21B1}"/>
              </a:ext>
            </a:extLst>
          </p:cNvPr>
          <p:cNvSpPr>
            <a:spLocks noGrp="1"/>
          </p:cNvSpPr>
          <p:nvPr>
            <p:ph type="body" sz="quarter" idx="3"/>
          </p:nvPr>
        </p:nvSpPr>
        <p:spPr/>
        <p:txBody>
          <a:bodyPr/>
          <a:lstStyle/>
          <a:p>
            <a:r>
              <a:rPr lang="en-GB" dirty="0"/>
              <a:t>Vicki, Sarah, Aiden</a:t>
            </a:r>
          </a:p>
        </p:txBody>
      </p:sp>
      <p:pic>
        <p:nvPicPr>
          <p:cNvPr id="10" name="Content Placeholder 9">
            <a:extLst>
              <a:ext uri="{FF2B5EF4-FFF2-40B4-BE49-F238E27FC236}">
                <a16:creationId xmlns:a16="http://schemas.microsoft.com/office/drawing/2014/main" id="{392F9C45-68C9-4EE2-9D4A-629BEB2D3D88}"/>
              </a:ext>
            </a:extLst>
          </p:cNvPr>
          <p:cNvPicPr>
            <a:picLocks noGrp="1" noChangeAspect="1"/>
          </p:cNvPicPr>
          <p:nvPr>
            <p:ph sz="quarter" idx="4"/>
          </p:nvPr>
        </p:nvPicPr>
        <p:blipFill>
          <a:blip r:embed="rId4"/>
          <a:stretch>
            <a:fillRect/>
          </a:stretch>
        </p:blipFill>
        <p:spPr>
          <a:xfrm>
            <a:off x="3866640" y="2967828"/>
            <a:ext cx="1217000" cy="1994876"/>
          </a:xfrm>
          <a:prstGeom prst="rect">
            <a:avLst/>
          </a:prstGeom>
        </p:spPr>
      </p:pic>
      <p:pic>
        <p:nvPicPr>
          <p:cNvPr id="9" name="Picture 8">
            <a:extLst>
              <a:ext uri="{FF2B5EF4-FFF2-40B4-BE49-F238E27FC236}">
                <a16:creationId xmlns:a16="http://schemas.microsoft.com/office/drawing/2014/main" id="{B909EB24-1BFF-4E6D-8F80-990D16A50931}"/>
              </a:ext>
            </a:extLst>
          </p:cNvPr>
          <p:cNvPicPr>
            <a:picLocks noChangeAspect="1"/>
          </p:cNvPicPr>
          <p:nvPr/>
        </p:nvPicPr>
        <p:blipFill>
          <a:blip r:embed="rId5"/>
          <a:stretch>
            <a:fillRect/>
          </a:stretch>
        </p:blipFill>
        <p:spPr>
          <a:xfrm>
            <a:off x="1913206" y="2722832"/>
            <a:ext cx="1231363" cy="2003983"/>
          </a:xfrm>
          <a:prstGeom prst="rect">
            <a:avLst/>
          </a:prstGeom>
        </p:spPr>
      </p:pic>
      <p:pic>
        <p:nvPicPr>
          <p:cNvPr id="11" name="Picture 10">
            <a:extLst>
              <a:ext uri="{FF2B5EF4-FFF2-40B4-BE49-F238E27FC236}">
                <a16:creationId xmlns:a16="http://schemas.microsoft.com/office/drawing/2014/main" id="{9616DA81-40DA-4C94-902E-DFBA51A8FBD8}"/>
              </a:ext>
            </a:extLst>
          </p:cNvPr>
          <p:cNvPicPr>
            <a:picLocks noChangeAspect="1"/>
          </p:cNvPicPr>
          <p:nvPr/>
        </p:nvPicPr>
        <p:blipFill>
          <a:blip r:embed="rId6"/>
          <a:stretch>
            <a:fillRect/>
          </a:stretch>
        </p:blipFill>
        <p:spPr>
          <a:xfrm>
            <a:off x="5354575" y="3434077"/>
            <a:ext cx="1186902" cy="2741639"/>
          </a:xfrm>
          <a:prstGeom prst="rect">
            <a:avLst/>
          </a:prstGeom>
        </p:spPr>
      </p:pic>
      <p:pic>
        <p:nvPicPr>
          <p:cNvPr id="2" name="Picture 1">
            <a:extLst>
              <a:ext uri="{FF2B5EF4-FFF2-40B4-BE49-F238E27FC236}">
                <a16:creationId xmlns:a16="http://schemas.microsoft.com/office/drawing/2014/main" id="{46C2735C-493C-4E3D-B3EF-AB9C8508BCB7}"/>
              </a:ext>
            </a:extLst>
          </p:cNvPr>
          <p:cNvPicPr>
            <a:picLocks noChangeAspect="1"/>
          </p:cNvPicPr>
          <p:nvPr/>
        </p:nvPicPr>
        <p:blipFill rotWithShape="1">
          <a:blip r:embed="rId7"/>
          <a:srcRect l="15539" t="-7059" r="8504" b="-1841"/>
          <a:stretch/>
        </p:blipFill>
        <p:spPr>
          <a:xfrm>
            <a:off x="3403601" y="4957397"/>
            <a:ext cx="1680040" cy="1623252"/>
          </a:xfrm>
          <a:prstGeom prst="rect">
            <a:avLst/>
          </a:prstGeom>
        </p:spPr>
      </p:pic>
    </p:spTree>
    <p:extLst>
      <p:ext uri="{BB962C8B-B14F-4D97-AF65-F5344CB8AC3E}">
        <p14:creationId xmlns:p14="http://schemas.microsoft.com/office/powerpoint/2010/main" val="330306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a:extLst>
              <a:ext uri="{FF2B5EF4-FFF2-40B4-BE49-F238E27FC236}">
                <a16:creationId xmlns:a16="http://schemas.microsoft.com/office/drawing/2014/main" id="{E753AC30-0D6F-4FF1-9F5C-9D5153062E8E}"/>
              </a:ext>
            </a:extLst>
          </p:cNvPr>
          <p:cNvSpPr>
            <a:spLocks noGrp="1"/>
          </p:cNvSpPr>
          <p:nvPr>
            <p:ph type="title"/>
          </p:nvPr>
        </p:nvSpPr>
        <p:spPr>
          <a:xfrm>
            <a:off x="609600" y="609600"/>
            <a:ext cx="6348413" cy="587375"/>
          </a:xfrm>
        </p:spPr>
        <p:txBody>
          <a:bodyPr/>
          <a:lstStyle/>
          <a:p>
            <a:pPr algn="ctr"/>
            <a:r>
              <a:rPr lang="en-GB" altLang="en-US" dirty="0"/>
              <a:t>GIRFEC (1)</a:t>
            </a:r>
          </a:p>
        </p:txBody>
      </p:sp>
      <p:sp>
        <p:nvSpPr>
          <p:cNvPr id="6" name="Rectangle 5">
            <a:extLst>
              <a:ext uri="{FF2B5EF4-FFF2-40B4-BE49-F238E27FC236}">
                <a16:creationId xmlns:a16="http://schemas.microsoft.com/office/drawing/2014/main" id="{B802F135-330B-4D47-A777-8AAF3B88A6FE}"/>
              </a:ext>
            </a:extLst>
          </p:cNvPr>
          <p:cNvSpPr/>
          <p:nvPr/>
        </p:nvSpPr>
        <p:spPr>
          <a:xfrm>
            <a:off x="34925" y="1268413"/>
            <a:ext cx="4572000" cy="2586037"/>
          </a:xfrm>
          <a:prstGeom prst="rect">
            <a:avLst/>
          </a:prstGeom>
        </p:spPr>
        <p:txBody>
          <a:bodyPr>
            <a:spAutoFit/>
          </a:bodyPr>
          <a:lstStyle/>
          <a:p>
            <a:pPr eaLnBrk="1" fontAlgn="auto" hangingPunct="1">
              <a:spcBef>
                <a:spcPts val="0"/>
              </a:spcBef>
              <a:spcAft>
                <a:spcPts val="0"/>
              </a:spcAft>
              <a:defRPr/>
            </a:pPr>
            <a:r>
              <a:rPr lang="en-GB" sz="1800" dirty="0">
                <a:solidFill>
                  <a:prstClr val="black"/>
                </a:solidFill>
                <a:latin typeface="Calibri" panose="020F0502020204030204"/>
                <a:ea typeface="+mn-ea"/>
              </a:rPr>
              <a:t>Education (Scotland) Act 2016</a:t>
            </a:r>
          </a:p>
          <a:p>
            <a:pPr eaLnBrk="1" fontAlgn="auto" hangingPunct="1">
              <a:spcBef>
                <a:spcPts val="0"/>
              </a:spcBef>
              <a:spcAft>
                <a:spcPts val="0"/>
              </a:spcAft>
              <a:defRPr/>
            </a:pPr>
            <a:r>
              <a:rPr lang="en-GB" sz="1800" dirty="0">
                <a:solidFill>
                  <a:prstClr val="black"/>
                </a:solidFill>
                <a:latin typeface="Calibri" panose="020F0502020204030204"/>
                <a:ea typeface="+mn-ea"/>
              </a:rPr>
              <a:t>Children and Young People (Scotland) Act 2014</a:t>
            </a:r>
          </a:p>
          <a:p>
            <a:pPr eaLnBrk="1" fontAlgn="auto" hangingPunct="1">
              <a:spcBef>
                <a:spcPts val="0"/>
              </a:spcBef>
              <a:spcAft>
                <a:spcPts val="0"/>
              </a:spcAft>
              <a:defRPr/>
            </a:pPr>
            <a:r>
              <a:rPr lang="en-GB" sz="1800" dirty="0">
                <a:solidFill>
                  <a:prstClr val="black"/>
                </a:solidFill>
                <a:latin typeface="Calibri" panose="020F0502020204030204"/>
                <a:ea typeface="+mn-ea"/>
              </a:rPr>
              <a:t>Equality Act 2010</a:t>
            </a:r>
          </a:p>
          <a:p>
            <a:pPr eaLnBrk="1" fontAlgn="auto" hangingPunct="1">
              <a:spcBef>
                <a:spcPts val="0"/>
              </a:spcBef>
              <a:spcAft>
                <a:spcPts val="0"/>
              </a:spcAft>
              <a:defRPr/>
            </a:pPr>
            <a:r>
              <a:rPr lang="en-GB" sz="1800" dirty="0">
                <a:solidFill>
                  <a:prstClr val="black"/>
                </a:solidFill>
                <a:latin typeface="Calibri" panose="020F0502020204030204"/>
                <a:ea typeface="+mn-ea"/>
              </a:rPr>
              <a:t>Education (Additional Support for Learning) (Scotland) Act 2004</a:t>
            </a:r>
          </a:p>
          <a:p>
            <a:pPr eaLnBrk="1" fontAlgn="auto" hangingPunct="1">
              <a:spcBef>
                <a:spcPts val="0"/>
              </a:spcBef>
              <a:spcAft>
                <a:spcPts val="0"/>
              </a:spcAft>
              <a:defRPr/>
            </a:pPr>
            <a:r>
              <a:rPr lang="en-GB" sz="1800" dirty="0">
                <a:solidFill>
                  <a:prstClr val="black"/>
                </a:solidFill>
                <a:latin typeface="Calibri" panose="020F0502020204030204"/>
                <a:ea typeface="+mn-ea"/>
              </a:rPr>
              <a:t>The Education (Disabilities Strategies and Pupils’ Education Records (Scotland) Act 2002</a:t>
            </a:r>
          </a:p>
          <a:p>
            <a:pPr eaLnBrk="1" fontAlgn="auto" hangingPunct="1">
              <a:spcBef>
                <a:spcPts val="0"/>
              </a:spcBef>
              <a:spcAft>
                <a:spcPts val="0"/>
              </a:spcAft>
              <a:defRPr/>
            </a:pPr>
            <a:r>
              <a:rPr lang="en-GB" sz="1800" dirty="0">
                <a:solidFill>
                  <a:prstClr val="black"/>
                </a:solidFill>
                <a:latin typeface="Calibri" panose="020F0502020204030204"/>
                <a:ea typeface="+mn-ea"/>
              </a:rPr>
              <a:t>The Children (Scotland) Act 1995</a:t>
            </a:r>
          </a:p>
          <a:p>
            <a:pPr eaLnBrk="1" fontAlgn="auto" hangingPunct="1">
              <a:spcBef>
                <a:spcPts val="0"/>
              </a:spcBef>
              <a:spcAft>
                <a:spcPts val="0"/>
              </a:spcAft>
              <a:defRPr/>
            </a:pPr>
            <a:r>
              <a:rPr lang="en-GB" sz="1800" dirty="0">
                <a:solidFill>
                  <a:prstClr val="black"/>
                </a:solidFill>
                <a:latin typeface="Calibri" panose="020F0502020204030204"/>
                <a:ea typeface="+mn-ea"/>
              </a:rPr>
              <a:t>EHCR</a:t>
            </a:r>
          </a:p>
        </p:txBody>
      </p:sp>
      <p:sp>
        <p:nvSpPr>
          <p:cNvPr id="7" name="Rectangle 6">
            <a:extLst>
              <a:ext uri="{FF2B5EF4-FFF2-40B4-BE49-F238E27FC236}">
                <a16:creationId xmlns:a16="http://schemas.microsoft.com/office/drawing/2014/main" id="{E01341D1-3618-429B-965A-BB4748EB8D01}"/>
              </a:ext>
            </a:extLst>
          </p:cNvPr>
          <p:cNvSpPr/>
          <p:nvPr/>
        </p:nvSpPr>
        <p:spPr>
          <a:xfrm>
            <a:off x="2025650" y="3735388"/>
            <a:ext cx="4562475" cy="2862262"/>
          </a:xfrm>
          <a:prstGeom prst="rect">
            <a:avLst/>
          </a:prstGeom>
        </p:spPr>
        <p:txBody>
          <a:bodyPr>
            <a:spAutoFit/>
          </a:bodyPr>
          <a:lstStyle/>
          <a:p>
            <a:pPr eaLnBrk="1" fontAlgn="auto" hangingPunct="1">
              <a:spcBef>
                <a:spcPts val="0"/>
              </a:spcBef>
              <a:spcAft>
                <a:spcPts val="0"/>
              </a:spcAft>
              <a:defRPr/>
            </a:pPr>
            <a:r>
              <a:rPr lang="en-GB" sz="1800" dirty="0">
                <a:solidFill>
                  <a:prstClr val="black"/>
                </a:solidFill>
                <a:latin typeface="Calibri" panose="020F0502020204030204"/>
                <a:ea typeface="+mn-ea"/>
              </a:rPr>
              <a:t>Curriculum for Excellence</a:t>
            </a:r>
          </a:p>
          <a:p>
            <a:pPr eaLnBrk="1" fontAlgn="auto" hangingPunct="1">
              <a:spcBef>
                <a:spcPts val="0"/>
              </a:spcBef>
              <a:spcAft>
                <a:spcPts val="0"/>
              </a:spcAft>
              <a:defRPr/>
            </a:pPr>
            <a:r>
              <a:rPr lang="en-GB" sz="1800" dirty="0">
                <a:solidFill>
                  <a:prstClr val="black"/>
                </a:solidFill>
                <a:latin typeface="Calibri" panose="020F0502020204030204"/>
                <a:ea typeface="+mn-ea"/>
              </a:rPr>
              <a:t>National Improvement Framework</a:t>
            </a:r>
          </a:p>
          <a:p>
            <a:pPr eaLnBrk="1" fontAlgn="auto" hangingPunct="1">
              <a:spcBef>
                <a:spcPts val="0"/>
              </a:spcBef>
              <a:spcAft>
                <a:spcPts val="0"/>
              </a:spcAft>
              <a:defRPr/>
            </a:pPr>
            <a:r>
              <a:rPr lang="en-GB" sz="1800" dirty="0">
                <a:solidFill>
                  <a:prstClr val="black"/>
                </a:solidFill>
                <a:latin typeface="Calibri" panose="020F0502020204030204"/>
                <a:ea typeface="+mn-ea"/>
              </a:rPr>
              <a:t>Literacy and Numeracy</a:t>
            </a:r>
          </a:p>
          <a:p>
            <a:pPr eaLnBrk="1" fontAlgn="auto" hangingPunct="1">
              <a:spcBef>
                <a:spcPts val="0"/>
              </a:spcBef>
              <a:spcAft>
                <a:spcPts val="0"/>
              </a:spcAft>
              <a:defRPr/>
            </a:pPr>
            <a:r>
              <a:rPr lang="en-GB" sz="1800" dirty="0">
                <a:solidFill>
                  <a:prstClr val="black"/>
                </a:solidFill>
                <a:latin typeface="Calibri" panose="020F0502020204030204"/>
                <a:ea typeface="+mn-ea"/>
              </a:rPr>
              <a:t>Empowering Schools</a:t>
            </a:r>
          </a:p>
          <a:p>
            <a:pPr eaLnBrk="1" fontAlgn="auto" hangingPunct="1">
              <a:spcBef>
                <a:spcPts val="0"/>
              </a:spcBef>
              <a:spcAft>
                <a:spcPts val="0"/>
              </a:spcAft>
              <a:defRPr/>
            </a:pPr>
            <a:r>
              <a:rPr lang="en-GB" sz="1800" dirty="0">
                <a:solidFill>
                  <a:prstClr val="black"/>
                </a:solidFill>
                <a:latin typeface="Calibri" panose="020F0502020204030204"/>
                <a:ea typeface="+mn-ea"/>
              </a:rPr>
              <a:t>Pupil Equity Funding</a:t>
            </a:r>
          </a:p>
          <a:p>
            <a:pPr eaLnBrk="1" fontAlgn="auto" hangingPunct="1">
              <a:spcBef>
                <a:spcPts val="0"/>
              </a:spcBef>
              <a:spcAft>
                <a:spcPts val="0"/>
              </a:spcAft>
              <a:defRPr/>
            </a:pPr>
            <a:r>
              <a:rPr lang="en-GB" sz="1800" dirty="0">
                <a:solidFill>
                  <a:prstClr val="black"/>
                </a:solidFill>
                <a:latin typeface="Calibri" panose="020F0502020204030204"/>
                <a:ea typeface="+mn-ea"/>
              </a:rPr>
              <a:t>Attainment Challenge</a:t>
            </a:r>
          </a:p>
          <a:p>
            <a:pPr eaLnBrk="1" fontAlgn="auto" hangingPunct="1">
              <a:spcBef>
                <a:spcPts val="0"/>
              </a:spcBef>
              <a:spcAft>
                <a:spcPts val="0"/>
              </a:spcAft>
              <a:defRPr/>
            </a:pPr>
            <a:r>
              <a:rPr lang="en-GB" sz="1800" dirty="0">
                <a:solidFill>
                  <a:prstClr val="black"/>
                </a:solidFill>
                <a:latin typeface="Calibri" panose="020F0502020204030204"/>
                <a:ea typeface="+mn-ea"/>
              </a:rPr>
              <a:t>Standardised Testing</a:t>
            </a:r>
          </a:p>
          <a:p>
            <a:pPr eaLnBrk="1" fontAlgn="auto" hangingPunct="1">
              <a:spcBef>
                <a:spcPts val="0"/>
              </a:spcBef>
              <a:spcAft>
                <a:spcPts val="0"/>
              </a:spcAft>
              <a:defRPr/>
            </a:pPr>
            <a:r>
              <a:rPr lang="en-GB" sz="1800" dirty="0">
                <a:solidFill>
                  <a:prstClr val="black"/>
                </a:solidFill>
                <a:latin typeface="Calibri" panose="020F0502020204030204"/>
                <a:ea typeface="+mn-ea"/>
              </a:rPr>
              <a:t>Assessment is for Learning</a:t>
            </a:r>
          </a:p>
          <a:p>
            <a:pPr eaLnBrk="1" fontAlgn="auto" hangingPunct="1">
              <a:spcBef>
                <a:spcPts val="0"/>
              </a:spcBef>
              <a:spcAft>
                <a:spcPts val="0"/>
              </a:spcAft>
              <a:defRPr/>
            </a:pPr>
            <a:r>
              <a:rPr lang="en-GB" sz="1800" dirty="0">
                <a:solidFill>
                  <a:prstClr val="black"/>
                </a:solidFill>
                <a:latin typeface="Calibri" panose="020F0502020204030204"/>
                <a:ea typeface="+mn-ea"/>
              </a:rPr>
              <a:t>Early Years Framework</a:t>
            </a:r>
          </a:p>
          <a:p>
            <a:pPr eaLnBrk="1" fontAlgn="auto" hangingPunct="1">
              <a:spcBef>
                <a:spcPts val="0"/>
              </a:spcBef>
              <a:spcAft>
                <a:spcPts val="0"/>
              </a:spcAft>
              <a:defRPr/>
            </a:pPr>
            <a:r>
              <a:rPr lang="en-GB" sz="1800" dirty="0">
                <a:solidFill>
                  <a:prstClr val="black"/>
                </a:solidFill>
                <a:latin typeface="Calibri" panose="020F0502020204030204"/>
                <a:ea typeface="+mn-ea"/>
              </a:rPr>
              <a:t>Child Poverty Strategy</a:t>
            </a:r>
          </a:p>
        </p:txBody>
      </p:sp>
      <p:sp>
        <p:nvSpPr>
          <p:cNvPr id="8" name="Rectangle 7">
            <a:extLst>
              <a:ext uri="{FF2B5EF4-FFF2-40B4-BE49-F238E27FC236}">
                <a16:creationId xmlns:a16="http://schemas.microsoft.com/office/drawing/2014/main" id="{E86F7A1A-D6AE-4B43-85A4-7FFF8D8EAAC4}"/>
              </a:ext>
            </a:extLst>
          </p:cNvPr>
          <p:cNvSpPr/>
          <p:nvPr/>
        </p:nvSpPr>
        <p:spPr>
          <a:xfrm>
            <a:off x="4608513" y="1603375"/>
            <a:ext cx="4572000" cy="1754188"/>
          </a:xfrm>
          <a:prstGeom prst="rect">
            <a:avLst/>
          </a:prstGeom>
        </p:spPr>
        <p:txBody>
          <a:bodyPr>
            <a:spAutoFit/>
          </a:bodyPr>
          <a:lstStyle/>
          <a:p>
            <a:pPr eaLnBrk="1" fontAlgn="auto" hangingPunct="1">
              <a:spcBef>
                <a:spcPts val="0"/>
              </a:spcBef>
              <a:spcAft>
                <a:spcPts val="0"/>
              </a:spcAft>
              <a:defRPr/>
            </a:pPr>
            <a:r>
              <a:rPr lang="en-GB" sz="1800" dirty="0">
                <a:solidFill>
                  <a:prstClr val="black"/>
                </a:solidFill>
                <a:latin typeface="Calibri" panose="020F0502020204030204"/>
                <a:ea typeface="+mn-ea"/>
              </a:rPr>
              <a:t>Presumption on Mainstreaming</a:t>
            </a:r>
          </a:p>
          <a:p>
            <a:pPr eaLnBrk="1" fontAlgn="auto" hangingPunct="1">
              <a:spcBef>
                <a:spcPts val="0"/>
              </a:spcBef>
              <a:spcAft>
                <a:spcPts val="0"/>
              </a:spcAft>
              <a:defRPr/>
            </a:pPr>
            <a:r>
              <a:rPr lang="en-GB" sz="1800" dirty="0">
                <a:solidFill>
                  <a:prstClr val="black"/>
                </a:solidFill>
                <a:latin typeface="Calibri" panose="020F0502020204030204"/>
                <a:ea typeface="+mn-ea"/>
              </a:rPr>
              <a:t>Grant-aided special schools</a:t>
            </a:r>
          </a:p>
          <a:p>
            <a:pPr eaLnBrk="1" fontAlgn="auto" hangingPunct="1">
              <a:spcBef>
                <a:spcPts val="0"/>
              </a:spcBef>
              <a:spcAft>
                <a:spcPts val="0"/>
              </a:spcAft>
              <a:defRPr/>
            </a:pPr>
            <a:r>
              <a:rPr lang="en-GB" sz="1800" dirty="0">
                <a:solidFill>
                  <a:prstClr val="black"/>
                </a:solidFill>
                <a:latin typeface="Calibri" panose="020F0502020204030204"/>
                <a:ea typeface="+mn-ea"/>
              </a:rPr>
              <a:t>Independent special schools</a:t>
            </a:r>
          </a:p>
          <a:p>
            <a:pPr eaLnBrk="1" fontAlgn="auto" hangingPunct="1">
              <a:spcBef>
                <a:spcPts val="0"/>
              </a:spcBef>
              <a:spcAft>
                <a:spcPts val="0"/>
              </a:spcAft>
              <a:defRPr/>
            </a:pPr>
            <a:r>
              <a:rPr lang="en-GB" sz="1800" dirty="0">
                <a:solidFill>
                  <a:prstClr val="black"/>
                </a:solidFill>
                <a:latin typeface="Calibri" panose="020F0502020204030204"/>
                <a:ea typeface="+mn-ea"/>
              </a:rPr>
              <a:t>Child’s Plan (CP)</a:t>
            </a:r>
          </a:p>
          <a:p>
            <a:pPr eaLnBrk="1" fontAlgn="auto" hangingPunct="1">
              <a:spcBef>
                <a:spcPts val="0"/>
              </a:spcBef>
              <a:spcAft>
                <a:spcPts val="0"/>
              </a:spcAft>
              <a:defRPr/>
            </a:pPr>
            <a:r>
              <a:rPr lang="en-GB" sz="1800" dirty="0">
                <a:solidFill>
                  <a:prstClr val="black"/>
                </a:solidFill>
                <a:latin typeface="Calibri" panose="020F0502020204030204"/>
                <a:ea typeface="+mn-ea"/>
              </a:rPr>
              <a:t>Co-ordinated support plan (CSP)</a:t>
            </a:r>
          </a:p>
          <a:p>
            <a:pPr eaLnBrk="1" fontAlgn="auto" hangingPunct="1">
              <a:spcBef>
                <a:spcPts val="0"/>
              </a:spcBef>
              <a:spcAft>
                <a:spcPts val="0"/>
              </a:spcAft>
              <a:defRPr/>
            </a:pPr>
            <a:r>
              <a:rPr lang="en-GB" sz="1800" dirty="0">
                <a:solidFill>
                  <a:prstClr val="black"/>
                </a:solidFill>
                <a:latin typeface="Calibri" panose="020F0502020204030204"/>
                <a:ea typeface="+mn-ea"/>
              </a:rPr>
              <a:t>Individualised Education Programme (IEP)</a:t>
            </a:r>
          </a:p>
        </p:txBody>
      </p:sp>
    </p:spTree>
    <p:extLst>
      <p:ext uri="{BB962C8B-B14F-4D97-AF65-F5344CB8AC3E}">
        <p14:creationId xmlns:p14="http://schemas.microsoft.com/office/powerpoint/2010/main" val="84027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a:extLst>
              <a:ext uri="{FF2B5EF4-FFF2-40B4-BE49-F238E27FC236}">
                <a16:creationId xmlns:a16="http://schemas.microsoft.com/office/drawing/2014/main" id="{F6E9BC32-8900-41B9-9368-CD90AB2599A2}"/>
              </a:ext>
            </a:extLst>
          </p:cNvPr>
          <p:cNvSpPr>
            <a:spLocks noGrp="1"/>
          </p:cNvSpPr>
          <p:nvPr>
            <p:ph type="title"/>
          </p:nvPr>
        </p:nvSpPr>
        <p:spPr>
          <a:xfrm>
            <a:off x="609600" y="609600"/>
            <a:ext cx="6348413" cy="658813"/>
          </a:xfrm>
        </p:spPr>
        <p:txBody>
          <a:bodyPr/>
          <a:lstStyle/>
          <a:p>
            <a:pPr algn="ctr"/>
            <a:r>
              <a:rPr lang="en-GB" altLang="en-US" dirty="0"/>
              <a:t>GIRFEC (2)</a:t>
            </a:r>
          </a:p>
        </p:txBody>
      </p:sp>
      <p:sp>
        <p:nvSpPr>
          <p:cNvPr id="4" name="Rectangle 3">
            <a:extLst>
              <a:ext uri="{FF2B5EF4-FFF2-40B4-BE49-F238E27FC236}">
                <a16:creationId xmlns:a16="http://schemas.microsoft.com/office/drawing/2014/main" id="{44EA73E9-9B7C-42F1-A49F-B3686FCA2069}"/>
              </a:ext>
            </a:extLst>
          </p:cNvPr>
          <p:cNvSpPr/>
          <p:nvPr/>
        </p:nvSpPr>
        <p:spPr>
          <a:xfrm>
            <a:off x="539750" y="1557338"/>
            <a:ext cx="4572000" cy="1754187"/>
          </a:xfrm>
          <a:prstGeom prst="rect">
            <a:avLst/>
          </a:prstGeom>
        </p:spPr>
        <p:txBody>
          <a:bodyPr>
            <a:spAutoFit/>
          </a:bodyPr>
          <a:lstStyle/>
          <a:p>
            <a:pPr eaLnBrk="1" fontAlgn="auto" hangingPunct="1">
              <a:spcBef>
                <a:spcPts val="0"/>
              </a:spcBef>
              <a:spcAft>
                <a:spcPts val="0"/>
              </a:spcAft>
              <a:defRPr/>
            </a:pPr>
            <a:r>
              <a:rPr lang="en-GB" sz="1800" dirty="0">
                <a:solidFill>
                  <a:prstClr val="black"/>
                </a:solidFill>
                <a:latin typeface="Calibri" panose="020F0502020204030204"/>
                <a:ea typeface="+mn-ea"/>
              </a:rPr>
              <a:t>Audiologist</a:t>
            </a:r>
          </a:p>
          <a:p>
            <a:pPr eaLnBrk="1" fontAlgn="auto" hangingPunct="1">
              <a:spcBef>
                <a:spcPts val="0"/>
              </a:spcBef>
              <a:spcAft>
                <a:spcPts val="0"/>
              </a:spcAft>
              <a:defRPr/>
            </a:pPr>
            <a:r>
              <a:rPr lang="en-GB" sz="1800" dirty="0">
                <a:solidFill>
                  <a:prstClr val="black"/>
                </a:solidFill>
                <a:latin typeface="Calibri" panose="020F0502020204030204"/>
                <a:ea typeface="+mn-ea"/>
              </a:rPr>
              <a:t>Optometrist</a:t>
            </a:r>
          </a:p>
          <a:p>
            <a:pPr eaLnBrk="1" fontAlgn="auto" hangingPunct="1">
              <a:spcBef>
                <a:spcPts val="0"/>
              </a:spcBef>
              <a:spcAft>
                <a:spcPts val="0"/>
              </a:spcAft>
              <a:defRPr/>
            </a:pPr>
            <a:r>
              <a:rPr lang="en-GB" sz="1800" dirty="0">
                <a:solidFill>
                  <a:prstClr val="black"/>
                </a:solidFill>
                <a:latin typeface="Calibri" panose="020F0502020204030204"/>
                <a:ea typeface="+mn-ea"/>
              </a:rPr>
              <a:t>Classroom assistant</a:t>
            </a:r>
          </a:p>
          <a:p>
            <a:pPr eaLnBrk="1" fontAlgn="auto" hangingPunct="1">
              <a:spcBef>
                <a:spcPts val="0"/>
              </a:spcBef>
              <a:spcAft>
                <a:spcPts val="0"/>
              </a:spcAft>
              <a:defRPr/>
            </a:pPr>
            <a:r>
              <a:rPr lang="en-GB" sz="1800" dirty="0">
                <a:solidFill>
                  <a:prstClr val="black"/>
                </a:solidFill>
                <a:latin typeface="Calibri" panose="020F0502020204030204"/>
                <a:ea typeface="+mn-ea"/>
              </a:rPr>
              <a:t>Paediatrician</a:t>
            </a:r>
          </a:p>
          <a:p>
            <a:pPr eaLnBrk="1" fontAlgn="auto" hangingPunct="1">
              <a:spcBef>
                <a:spcPts val="0"/>
              </a:spcBef>
              <a:spcAft>
                <a:spcPts val="0"/>
              </a:spcAft>
              <a:defRPr/>
            </a:pPr>
            <a:r>
              <a:rPr lang="en-GB" sz="1800" dirty="0">
                <a:solidFill>
                  <a:prstClr val="black"/>
                </a:solidFill>
                <a:latin typeface="Calibri" panose="020F0502020204030204"/>
                <a:ea typeface="+mn-ea"/>
              </a:rPr>
              <a:t>Physiotherapist</a:t>
            </a:r>
          </a:p>
          <a:p>
            <a:pPr eaLnBrk="1" fontAlgn="auto" hangingPunct="1">
              <a:spcBef>
                <a:spcPts val="0"/>
              </a:spcBef>
              <a:spcAft>
                <a:spcPts val="0"/>
              </a:spcAft>
              <a:defRPr/>
            </a:pPr>
            <a:r>
              <a:rPr lang="en-GB" sz="1800" dirty="0">
                <a:solidFill>
                  <a:prstClr val="black"/>
                </a:solidFill>
                <a:latin typeface="Calibri" panose="020F0502020204030204"/>
                <a:ea typeface="+mn-ea"/>
              </a:rPr>
              <a:t>Third Sector professional</a:t>
            </a:r>
          </a:p>
        </p:txBody>
      </p:sp>
      <p:sp>
        <p:nvSpPr>
          <p:cNvPr id="5" name="Rectangle 4">
            <a:extLst>
              <a:ext uri="{FF2B5EF4-FFF2-40B4-BE49-F238E27FC236}">
                <a16:creationId xmlns:a16="http://schemas.microsoft.com/office/drawing/2014/main" id="{F0F8C183-0939-4EC1-9F67-113188D222E4}"/>
              </a:ext>
            </a:extLst>
          </p:cNvPr>
          <p:cNvSpPr/>
          <p:nvPr/>
        </p:nvSpPr>
        <p:spPr>
          <a:xfrm>
            <a:off x="4537075" y="2060575"/>
            <a:ext cx="4572000" cy="3416300"/>
          </a:xfrm>
          <a:prstGeom prst="rect">
            <a:avLst/>
          </a:prstGeom>
        </p:spPr>
        <p:txBody>
          <a:bodyPr>
            <a:spAutoFit/>
          </a:bodyPr>
          <a:lstStyle/>
          <a:p>
            <a:pPr eaLnBrk="1" fontAlgn="auto" hangingPunct="1">
              <a:spcBef>
                <a:spcPts val="0"/>
              </a:spcBef>
              <a:spcAft>
                <a:spcPts val="0"/>
              </a:spcAft>
              <a:defRPr/>
            </a:pPr>
            <a:r>
              <a:rPr lang="en-GB" sz="1800" kern="0" dirty="0">
                <a:solidFill>
                  <a:prstClr val="black"/>
                </a:solidFill>
                <a:latin typeface="Calibri" panose="020F0502020204030204"/>
                <a:ea typeface="+mn-ea"/>
              </a:rPr>
              <a:t>Enquire</a:t>
            </a:r>
          </a:p>
          <a:p>
            <a:pPr eaLnBrk="1" fontAlgn="auto" hangingPunct="1">
              <a:spcBef>
                <a:spcPts val="0"/>
              </a:spcBef>
              <a:spcAft>
                <a:spcPts val="0"/>
              </a:spcAft>
              <a:defRPr/>
            </a:pPr>
            <a:r>
              <a:rPr lang="en-GB" sz="1800" kern="0" dirty="0">
                <a:solidFill>
                  <a:prstClr val="black"/>
                </a:solidFill>
                <a:latin typeface="Calibri" panose="020F0502020204030204"/>
                <a:ea typeface="+mn-ea"/>
              </a:rPr>
              <a:t>Let’s Talk ASN</a:t>
            </a:r>
          </a:p>
          <a:p>
            <a:pPr eaLnBrk="1" fontAlgn="auto" hangingPunct="1">
              <a:spcBef>
                <a:spcPts val="0"/>
              </a:spcBef>
              <a:spcAft>
                <a:spcPts val="0"/>
              </a:spcAft>
              <a:defRPr/>
            </a:pPr>
            <a:r>
              <a:rPr lang="en-GB" sz="1800" kern="0" dirty="0">
                <a:solidFill>
                  <a:prstClr val="black"/>
                </a:solidFill>
                <a:latin typeface="Calibri" panose="020F0502020204030204"/>
                <a:ea typeface="+mn-ea"/>
              </a:rPr>
              <a:t>Children’s Reporter</a:t>
            </a:r>
          </a:p>
          <a:p>
            <a:pPr eaLnBrk="1" fontAlgn="auto" hangingPunct="1">
              <a:spcBef>
                <a:spcPts val="0"/>
              </a:spcBef>
              <a:spcAft>
                <a:spcPts val="0"/>
              </a:spcAft>
              <a:defRPr/>
            </a:pPr>
            <a:r>
              <a:rPr lang="en-GB" sz="1800" kern="0" dirty="0">
                <a:solidFill>
                  <a:prstClr val="black"/>
                </a:solidFill>
                <a:latin typeface="Calibri" panose="020F0502020204030204"/>
                <a:ea typeface="+mn-ea"/>
              </a:rPr>
              <a:t>C&amp;YP Commissioner</a:t>
            </a:r>
          </a:p>
          <a:p>
            <a:pPr eaLnBrk="1" fontAlgn="auto" hangingPunct="1">
              <a:spcBef>
                <a:spcPts val="0"/>
              </a:spcBef>
              <a:spcAft>
                <a:spcPts val="0"/>
              </a:spcAft>
              <a:defRPr/>
            </a:pPr>
            <a:r>
              <a:rPr lang="en-GB" sz="1800" kern="0" dirty="0">
                <a:solidFill>
                  <a:prstClr val="black"/>
                </a:solidFill>
                <a:latin typeface="Calibri" panose="020F0502020204030204"/>
                <a:ea typeface="+mn-ea"/>
              </a:rPr>
              <a:t>Children’s Hearing system</a:t>
            </a:r>
          </a:p>
          <a:p>
            <a:pPr eaLnBrk="1" fontAlgn="auto" hangingPunct="1">
              <a:spcBef>
                <a:spcPts val="0"/>
              </a:spcBef>
              <a:spcAft>
                <a:spcPts val="0"/>
              </a:spcAft>
              <a:defRPr/>
            </a:pPr>
            <a:r>
              <a:rPr lang="en-GB" sz="1800" kern="0" dirty="0">
                <a:solidFill>
                  <a:prstClr val="black"/>
                </a:solidFill>
                <a:latin typeface="Calibri" panose="020F0502020204030204"/>
                <a:ea typeface="+mn-ea"/>
              </a:rPr>
              <a:t>Tribunals </a:t>
            </a:r>
          </a:p>
          <a:p>
            <a:pPr eaLnBrk="1" fontAlgn="auto" hangingPunct="1">
              <a:spcBef>
                <a:spcPts val="0"/>
              </a:spcBef>
              <a:spcAft>
                <a:spcPts val="0"/>
              </a:spcAft>
              <a:defRPr/>
            </a:pPr>
            <a:r>
              <a:rPr lang="en-GB" sz="1800" kern="0" dirty="0">
                <a:solidFill>
                  <a:prstClr val="black"/>
                </a:solidFill>
                <a:latin typeface="Calibri" panose="020F0502020204030204"/>
                <a:ea typeface="+mn-ea"/>
              </a:rPr>
              <a:t>Additional Support Needs Tribunal</a:t>
            </a:r>
          </a:p>
          <a:p>
            <a:pPr eaLnBrk="1" fontAlgn="auto" hangingPunct="1">
              <a:spcBef>
                <a:spcPts val="0"/>
              </a:spcBef>
              <a:spcAft>
                <a:spcPts val="0"/>
              </a:spcAft>
              <a:defRPr/>
            </a:pPr>
            <a:r>
              <a:rPr lang="en-GB" sz="1800" kern="0" dirty="0">
                <a:solidFill>
                  <a:prstClr val="black"/>
                </a:solidFill>
                <a:latin typeface="Calibri" panose="020F0502020204030204"/>
                <a:ea typeface="+mn-ea"/>
              </a:rPr>
              <a:t>Advocacy</a:t>
            </a:r>
          </a:p>
          <a:p>
            <a:pPr eaLnBrk="1" fontAlgn="auto" hangingPunct="1">
              <a:spcBef>
                <a:spcPts val="0"/>
              </a:spcBef>
              <a:spcAft>
                <a:spcPts val="0"/>
              </a:spcAft>
              <a:defRPr/>
            </a:pPr>
            <a:r>
              <a:rPr lang="en-GB" sz="1800" kern="0" dirty="0">
                <a:solidFill>
                  <a:prstClr val="black"/>
                </a:solidFill>
                <a:latin typeface="Calibri" panose="020F0502020204030204"/>
                <a:ea typeface="+mn-ea"/>
              </a:rPr>
              <a:t>Exclusions</a:t>
            </a:r>
          </a:p>
          <a:p>
            <a:pPr eaLnBrk="1" fontAlgn="auto" hangingPunct="1">
              <a:spcBef>
                <a:spcPts val="0"/>
              </a:spcBef>
              <a:spcAft>
                <a:spcPts val="0"/>
              </a:spcAft>
              <a:defRPr/>
            </a:pPr>
            <a:r>
              <a:rPr lang="en-GB" sz="1800" kern="0" dirty="0">
                <a:solidFill>
                  <a:prstClr val="black"/>
                </a:solidFill>
                <a:latin typeface="Calibri" panose="020F0502020204030204"/>
                <a:ea typeface="+mn-ea"/>
              </a:rPr>
              <a:t>Child and Adolescent Mental Health Service (CAHMS)</a:t>
            </a:r>
          </a:p>
          <a:p>
            <a:pPr eaLnBrk="1" fontAlgn="auto" hangingPunct="1">
              <a:spcBef>
                <a:spcPts val="0"/>
              </a:spcBef>
              <a:spcAft>
                <a:spcPts val="0"/>
              </a:spcAft>
              <a:defRPr/>
            </a:pPr>
            <a:r>
              <a:rPr lang="en-GB" sz="1800" kern="0" dirty="0">
                <a:solidFill>
                  <a:prstClr val="black"/>
                </a:solidFill>
                <a:latin typeface="Calibri" panose="020F0502020204030204"/>
                <a:ea typeface="+mn-ea"/>
              </a:rPr>
              <a:t>Waiting Time Targets NHS</a:t>
            </a:r>
            <a:endParaRPr lang="en-GB" sz="1800" kern="0" dirty="0">
              <a:solidFill>
                <a:sysClr val="windowText" lastClr="000000"/>
              </a:solidFill>
            </a:endParaRPr>
          </a:p>
        </p:txBody>
      </p:sp>
      <p:sp>
        <p:nvSpPr>
          <p:cNvPr id="6" name="Rectangle 5">
            <a:extLst>
              <a:ext uri="{FF2B5EF4-FFF2-40B4-BE49-F238E27FC236}">
                <a16:creationId xmlns:a16="http://schemas.microsoft.com/office/drawing/2014/main" id="{64811764-6049-4B99-9847-94502CE5DD40}"/>
              </a:ext>
            </a:extLst>
          </p:cNvPr>
          <p:cNvSpPr/>
          <p:nvPr/>
        </p:nvSpPr>
        <p:spPr>
          <a:xfrm>
            <a:off x="539750" y="3287713"/>
            <a:ext cx="4572000" cy="2862262"/>
          </a:xfrm>
          <a:prstGeom prst="rect">
            <a:avLst/>
          </a:prstGeom>
        </p:spPr>
        <p:txBody>
          <a:bodyPr>
            <a:spAutoFit/>
          </a:bodyPr>
          <a:lstStyle/>
          <a:p>
            <a:pPr eaLnBrk="1" fontAlgn="auto" hangingPunct="1">
              <a:spcBef>
                <a:spcPts val="0"/>
              </a:spcBef>
              <a:spcAft>
                <a:spcPts val="0"/>
              </a:spcAft>
              <a:defRPr/>
            </a:pPr>
            <a:r>
              <a:rPr lang="en-GB" sz="1800" kern="0" dirty="0">
                <a:solidFill>
                  <a:prstClr val="black"/>
                </a:solidFill>
                <a:latin typeface="Calibri" panose="020F0502020204030204"/>
                <a:ea typeface="+mn-ea"/>
              </a:rPr>
              <a:t>Teacher</a:t>
            </a:r>
          </a:p>
          <a:p>
            <a:pPr eaLnBrk="1" fontAlgn="auto" hangingPunct="1">
              <a:spcBef>
                <a:spcPts val="0"/>
              </a:spcBef>
              <a:spcAft>
                <a:spcPts val="0"/>
              </a:spcAft>
              <a:defRPr/>
            </a:pPr>
            <a:r>
              <a:rPr lang="en-GB" sz="1800" kern="0" dirty="0">
                <a:solidFill>
                  <a:prstClr val="black"/>
                </a:solidFill>
                <a:latin typeface="Calibri" panose="020F0502020204030204"/>
                <a:ea typeface="+mn-ea"/>
              </a:rPr>
              <a:t>GP</a:t>
            </a:r>
          </a:p>
          <a:p>
            <a:pPr eaLnBrk="1" fontAlgn="auto" hangingPunct="1">
              <a:spcBef>
                <a:spcPts val="0"/>
              </a:spcBef>
              <a:spcAft>
                <a:spcPts val="0"/>
              </a:spcAft>
              <a:defRPr/>
            </a:pPr>
            <a:r>
              <a:rPr lang="en-GB" sz="1800" kern="0" dirty="0">
                <a:solidFill>
                  <a:prstClr val="black"/>
                </a:solidFill>
                <a:latin typeface="Calibri" panose="020F0502020204030204"/>
                <a:ea typeface="+mn-ea"/>
              </a:rPr>
              <a:t>Additional support for learning teacher </a:t>
            </a:r>
          </a:p>
          <a:p>
            <a:pPr eaLnBrk="1" fontAlgn="auto" hangingPunct="1">
              <a:spcBef>
                <a:spcPts val="0"/>
              </a:spcBef>
              <a:spcAft>
                <a:spcPts val="0"/>
              </a:spcAft>
              <a:defRPr/>
            </a:pPr>
            <a:r>
              <a:rPr lang="en-GB" sz="1800" kern="0" dirty="0">
                <a:solidFill>
                  <a:prstClr val="black"/>
                </a:solidFill>
                <a:latin typeface="Calibri" panose="020F0502020204030204"/>
                <a:ea typeface="+mn-ea"/>
              </a:rPr>
              <a:t>Clinical/Educational Psychologist</a:t>
            </a:r>
          </a:p>
          <a:p>
            <a:pPr eaLnBrk="1" fontAlgn="auto" hangingPunct="1">
              <a:spcBef>
                <a:spcPts val="0"/>
              </a:spcBef>
              <a:spcAft>
                <a:spcPts val="0"/>
              </a:spcAft>
              <a:defRPr/>
            </a:pPr>
            <a:r>
              <a:rPr lang="en-GB" sz="1800" kern="0" dirty="0">
                <a:solidFill>
                  <a:prstClr val="black"/>
                </a:solidFill>
                <a:latin typeface="Calibri" panose="020F0502020204030204"/>
                <a:ea typeface="+mn-ea"/>
              </a:rPr>
              <a:t>Speech and language therapist</a:t>
            </a:r>
          </a:p>
          <a:p>
            <a:pPr eaLnBrk="1" fontAlgn="auto" hangingPunct="1">
              <a:spcBef>
                <a:spcPts val="0"/>
              </a:spcBef>
              <a:spcAft>
                <a:spcPts val="0"/>
              </a:spcAft>
              <a:defRPr/>
            </a:pPr>
            <a:r>
              <a:rPr lang="en-GB" sz="1800" kern="0" dirty="0">
                <a:solidFill>
                  <a:prstClr val="black"/>
                </a:solidFill>
                <a:latin typeface="Calibri" panose="020F0502020204030204"/>
                <a:ea typeface="+mn-ea"/>
              </a:rPr>
              <a:t>Clinical psychologist</a:t>
            </a:r>
          </a:p>
          <a:p>
            <a:pPr eaLnBrk="1" fontAlgn="auto" hangingPunct="1">
              <a:spcBef>
                <a:spcPts val="0"/>
              </a:spcBef>
              <a:spcAft>
                <a:spcPts val="0"/>
              </a:spcAft>
              <a:defRPr/>
            </a:pPr>
            <a:r>
              <a:rPr lang="en-GB" sz="1800" kern="0" dirty="0">
                <a:solidFill>
                  <a:prstClr val="black"/>
                </a:solidFill>
                <a:latin typeface="Calibri" panose="020F0502020204030204"/>
                <a:ea typeface="+mn-ea"/>
              </a:rPr>
              <a:t>Social Worker</a:t>
            </a:r>
          </a:p>
          <a:p>
            <a:pPr eaLnBrk="1" fontAlgn="auto" hangingPunct="1">
              <a:spcBef>
                <a:spcPts val="0"/>
              </a:spcBef>
              <a:spcAft>
                <a:spcPts val="0"/>
              </a:spcAft>
              <a:defRPr/>
            </a:pPr>
            <a:r>
              <a:rPr lang="en-GB" sz="1800" kern="0" dirty="0">
                <a:solidFill>
                  <a:prstClr val="black"/>
                </a:solidFill>
                <a:latin typeface="Calibri" panose="020F0502020204030204"/>
                <a:ea typeface="+mn-ea"/>
              </a:rPr>
              <a:t>Lead professional</a:t>
            </a:r>
          </a:p>
          <a:p>
            <a:pPr eaLnBrk="1" fontAlgn="auto" hangingPunct="1">
              <a:spcBef>
                <a:spcPts val="0"/>
              </a:spcBef>
              <a:spcAft>
                <a:spcPts val="0"/>
              </a:spcAft>
              <a:defRPr/>
            </a:pPr>
            <a:r>
              <a:rPr lang="en-GB" sz="1800" kern="0" dirty="0">
                <a:solidFill>
                  <a:prstClr val="black"/>
                </a:solidFill>
                <a:latin typeface="Calibri" panose="020F0502020204030204"/>
                <a:ea typeface="+mn-ea"/>
              </a:rPr>
              <a:t>Named Person</a:t>
            </a:r>
          </a:p>
          <a:p>
            <a:pPr eaLnBrk="1" fontAlgn="auto" hangingPunct="1">
              <a:spcBef>
                <a:spcPts val="0"/>
              </a:spcBef>
              <a:spcAft>
                <a:spcPts val="0"/>
              </a:spcAft>
              <a:defRPr/>
            </a:pPr>
            <a:r>
              <a:rPr lang="en-GB" sz="1800" kern="0" dirty="0">
                <a:solidFill>
                  <a:prstClr val="black"/>
                </a:solidFill>
                <a:latin typeface="Calibri" panose="020F0502020204030204"/>
                <a:ea typeface="+mn-ea"/>
              </a:rPr>
              <a:t>CSP Coordinator</a:t>
            </a:r>
            <a:endParaRPr lang="en-GB" sz="1800" kern="0" dirty="0">
              <a:solidFill>
                <a:sysClr val="windowText" lastClr="000000"/>
              </a:solidFill>
            </a:endParaRPr>
          </a:p>
        </p:txBody>
      </p:sp>
    </p:spTree>
    <p:extLst>
      <p:ext uri="{BB962C8B-B14F-4D97-AF65-F5344CB8AC3E}">
        <p14:creationId xmlns:p14="http://schemas.microsoft.com/office/powerpoint/2010/main" val="2857997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40111"/>
            <a:ext cx="6348413" cy="4197201"/>
          </a:xfrm>
        </p:spPr>
        <p:txBody>
          <a:bodyPr/>
          <a:lstStyle/>
          <a:p>
            <a:r>
              <a:rPr lang="en-GB" dirty="0"/>
              <a:t>REFER to the Supporting Children’s Learning Code of Practice (revised edition) 2017, for guidance on how to engage with parents (Chapter 7):</a:t>
            </a:r>
          </a:p>
          <a:p>
            <a:pPr lvl="1"/>
            <a:r>
              <a:rPr lang="en-GB" sz="1800" u="sng" dirty="0">
                <a:hlinkClick r:id="rId3"/>
              </a:rPr>
              <a:t>You can access the Code on the Scottish Government website www.gov.scot</a:t>
            </a:r>
            <a:endParaRPr lang="en-GB" sz="1800" dirty="0"/>
          </a:p>
          <a:p>
            <a:r>
              <a:rPr lang="en-GB" dirty="0"/>
              <a:t>REMEMBER that the words you use, may simply be ‘jargon’ to parents and carers</a:t>
            </a:r>
          </a:p>
          <a:p>
            <a:pPr lvl="1"/>
            <a:r>
              <a:rPr lang="en-GB" sz="1800" dirty="0"/>
              <a:t> IEP/CSP/PSP/CPM/ etc.</a:t>
            </a:r>
          </a:p>
          <a:p>
            <a:r>
              <a:rPr lang="en-GB" dirty="0"/>
              <a:t>NOTE that parents and carers may have learning difficulties too, or may have had a poor school experience themselves</a:t>
            </a:r>
          </a:p>
        </p:txBody>
      </p:sp>
      <p:sp>
        <p:nvSpPr>
          <p:cNvPr id="3" name="Title 2"/>
          <p:cNvSpPr>
            <a:spLocks noGrp="1"/>
          </p:cNvSpPr>
          <p:nvPr>
            <p:ph type="title"/>
          </p:nvPr>
        </p:nvSpPr>
        <p:spPr>
          <a:xfrm>
            <a:off x="609600" y="908720"/>
            <a:ext cx="6348413" cy="936104"/>
          </a:xfrm>
        </p:spPr>
        <p:txBody>
          <a:bodyPr/>
          <a:lstStyle/>
          <a:p>
            <a:pPr algn="ctr"/>
            <a:r>
              <a:rPr lang="en-GB" dirty="0"/>
              <a:t>Engaging with parents</a:t>
            </a:r>
          </a:p>
        </p:txBody>
      </p:sp>
    </p:spTree>
    <p:extLst>
      <p:ext uri="{BB962C8B-B14F-4D97-AF65-F5344CB8AC3E}">
        <p14:creationId xmlns:p14="http://schemas.microsoft.com/office/powerpoint/2010/main" val="110020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Tools and resources</a:t>
            </a:r>
          </a:p>
        </p:txBody>
      </p:sp>
      <p:sp>
        <p:nvSpPr>
          <p:cNvPr id="5" name="Content Placeholder 4">
            <a:extLst>
              <a:ext uri="{FF2B5EF4-FFF2-40B4-BE49-F238E27FC236}">
                <a16:creationId xmlns:a16="http://schemas.microsoft.com/office/drawing/2014/main" id="{495572E5-3175-4F56-9B66-C94DE253EE91}"/>
              </a:ext>
            </a:extLst>
          </p:cNvPr>
          <p:cNvSpPr>
            <a:spLocks noGrp="1"/>
          </p:cNvSpPr>
          <p:nvPr>
            <p:ph idx="1"/>
          </p:nvPr>
        </p:nvSpPr>
        <p:spPr/>
        <p:txBody>
          <a:bodyPr/>
          <a:lstStyle/>
          <a:p>
            <a:r>
              <a:rPr lang="en-GB" dirty="0"/>
              <a:t>We have a variety of resources for parents and professionals </a:t>
            </a:r>
          </a:p>
          <a:p>
            <a:r>
              <a:rPr lang="en-GB" dirty="0"/>
              <a:t>These can be used to support the young person to express their views</a:t>
            </a:r>
          </a:p>
          <a:p>
            <a:r>
              <a:rPr lang="en-GB" dirty="0"/>
              <a:t>They can show school staff what an individual needs from them</a:t>
            </a:r>
          </a:p>
          <a:p>
            <a:r>
              <a:rPr lang="en-GB" dirty="0"/>
              <a:t>They give information to parents in a way that is easy to manage</a:t>
            </a:r>
          </a:p>
        </p:txBody>
      </p:sp>
      <p:pic>
        <p:nvPicPr>
          <p:cNvPr id="4" name="Graphic 3" descr="Puzzle">
            <a:extLst>
              <a:ext uri="{FF2B5EF4-FFF2-40B4-BE49-F238E27FC236}">
                <a16:creationId xmlns:a16="http://schemas.microsoft.com/office/drawing/2014/main" id="{736FB740-DC0F-4472-A4E8-4BBAED4D65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2896" y="5568"/>
            <a:ext cx="471104" cy="471104"/>
          </a:xfrm>
          <a:prstGeom prst="rect">
            <a:avLst/>
          </a:prstGeom>
        </p:spPr>
      </p:pic>
    </p:spTree>
    <p:extLst>
      <p:ext uri="{BB962C8B-B14F-4D97-AF65-F5344CB8AC3E}">
        <p14:creationId xmlns:p14="http://schemas.microsoft.com/office/powerpoint/2010/main" val="75035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F9FC-F22B-49BD-A148-426DF4E7E298}"/>
              </a:ext>
            </a:extLst>
          </p:cNvPr>
          <p:cNvSpPr>
            <a:spLocks noGrp="1"/>
          </p:cNvSpPr>
          <p:nvPr>
            <p:ph type="title"/>
          </p:nvPr>
        </p:nvSpPr>
        <p:spPr>
          <a:xfrm>
            <a:off x="609600" y="764704"/>
            <a:ext cx="6348413" cy="1080120"/>
          </a:xfrm>
        </p:spPr>
        <p:txBody>
          <a:bodyPr/>
          <a:lstStyle/>
          <a:p>
            <a:pPr algn="ctr"/>
            <a:r>
              <a:rPr lang="en-GB" altLang="en-US" dirty="0"/>
              <a:t>The Salvesen </a:t>
            </a:r>
            <a:r>
              <a:rPr lang="en-GB" altLang="en-US" dirty="0" err="1"/>
              <a:t>Mindroom</a:t>
            </a:r>
            <a:r>
              <a:rPr lang="en-GB" altLang="en-US" dirty="0"/>
              <a:t> Centre’s vision</a:t>
            </a:r>
            <a:endParaRPr lang="en-GB" dirty="0"/>
          </a:p>
        </p:txBody>
      </p:sp>
      <p:sp>
        <p:nvSpPr>
          <p:cNvPr id="3" name="Content Placeholder 2">
            <a:extLst>
              <a:ext uri="{FF2B5EF4-FFF2-40B4-BE49-F238E27FC236}">
                <a16:creationId xmlns:a16="http://schemas.microsoft.com/office/drawing/2014/main" id="{C04505A6-E621-478A-B7F5-0AEF62D3E303}"/>
              </a:ext>
            </a:extLst>
          </p:cNvPr>
          <p:cNvSpPr>
            <a:spLocks noGrp="1"/>
          </p:cNvSpPr>
          <p:nvPr>
            <p:ph idx="1"/>
          </p:nvPr>
        </p:nvSpPr>
        <p:spPr>
          <a:xfrm>
            <a:off x="609600" y="2060848"/>
            <a:ext cx="6348413" cy="4392488"/>
          </a:xfrm>
        </p:spPr>
        <p:txBody>
          <a:bodyPr/>
          <a:lstStyle/>
          <a:p>
            <a:pPr marL="0" indent="0">
              <a:buNone/>
              <a:defRPr/>
            </a:pPr>
            <a:r>
              <a:rPr lang="en-GB" altLang="en-US" sz="2000" dirty="0"/>
              <a:t>A world where no mind is left behind and every person with learning difficulties receives the recognition and support they need to achieve their potential. </a:t>
            </a:r>
          </a:p>
          <a:p>
            <a:pPr lvl="1">
              <a:defRPr/>
            </a:pPr>
            <a:r>
              <a:rPr lang="en-GB" altLang="en-US" dirty="0"/>
              <a:t>Access better support</a:t>
            </a:r>
          </a:p>
          <a:p>
            <a:pPr lvl="1">
              <a:defRPr/>
            </a:pPr>
            <a:r>
              <a:rPr lang="en-GB" altLang="en-US" dirty="0"/>
              <a:t>Empowerment</a:t>
            </a:r>
          </a:p>
          <a:p>
            <a:pPr lvl="1">
              <a:defRPr/>
            </a:pPr>
            <a:r>
              <a:rPr lang="en-GB" altLang="en-US" dirty="0"/>
              <a:t>Effective engagement</a:t>
            </a:r>
          </a:p>
          <a:p>
            <a:pPr marL="0" indent="0">
              <a:buNone/>
              <a:defRPr/>
            </a:pPr>
            <a:r>
              <a:rPr lang="en-GB" altLang="en-US" sz="2000" dirty="0"/>
              <a:t>What’s different about The Salvesen </a:t>
            </a:r>
            <a:r>
              <a:rPr lang="en-GB" altLang="en-US" sz="2000" dirty="0" err="1"/>
              <a:t>Mindroom</a:t>
            </a:r>
            <a:r>
              <a:rPr lang="en-GB" altLang="en-US" sz="2000" dirty="0"/>
              <a:t> Centre? </a:t>
            </a:r>
          </a:p>
          <a:p>
            <a:pPr lvl="1">
              <a:defRPr/>
            </a:pPr>
            <a:r>
              <a:rPr lang="en-GB" altLang="en-US" dirty="0"/>
              <a:t>Diagnosis unnecessary</a:t>
            </a:r>
          </a:p>
          <a:p>
            <a:pPr lvl="1">
              <a:defRPr/>
            </a:pPr>
            <a:r>
              <a:rPr lang="en-GB" altLang="en-US" dirty="0"/>
              <a:t>Collaborative working</a:t>
            </a:r>
          </a:p>
          <a:p>
            <a:pPr lvl="1">
              <a:defRPr/>
            </a:pPr>
            <a:r>
              <a:rPr lang="en-GB" altLang="en-US" dirty="0"/>
              <a:t>Child and young person always at the centre</a:t>
            </a:r>
            <a:endParaRPr lang="en-GB" dirty="0"/>
          </a:p>
        </p:txBody>
      </p:sp>
    </p:spTree>
    <p:extLst>
      <p:ext uri="{BB962C8B-B14F-4D97-AF65-F5344CB8AC3E}">
        <p14:creationId xmlns:p14="http://schemas.microsoft.com/office/powerpoint/2010/main" val="1183357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It takes all kinds of minds</a:t>
            </a:r>
          </a:p>
        </p:txBody>
      </p:sp>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556791"/>
            <a:ext cx="3426838" cy="4863519"/>
          </a:xfrm>
        </p:spPr>
      </p:pic>
      <p:sp>
        <p:nvSpPr>
          <p:cNvPr id="2" name="TextBox 1"/>
          <p:cNvSpPr txBox="1"/>
          <p:nvPr/>
        </p:nvSpPr>
        <p:spPr>
          <a:xfrm>
            <a:off x="4328390" y="3645024"/>
            <a:ext cx="3411962" cy="1323439"/>
          </a:xfrm>
          <a:prstGeom prst="rect">
            <a:avLst/>
          </a:prstGeom>
          <a:noFill/>
        </p:spPr>
        <p:txBody>
          <a:bodyPr wrap="square" rtlCol="0">
            <a:spAutoFit/>
          </a:bodyPr>
          <a:lstStyle/>
          <a:p>
            <a:r>
              <a:rPr lang="en-GB" sz="2000" b="1" dirty="0">
                <a:latin typeface="+mn-lt"/>
                <a:hlinkClick r:id="rId4"/>
              </a:rPr>
              <a:t>You can access the guide on the </a:t>
            </a:r>
            <a:r>
              <a:rPr lang="en-GB" sz="2000" b="1" dirty="0" err="1">
                <a:latin typeface="+mn-lt"/>
                <a:hlinkClick r:id="rId4"/>
              </a:rPr>
              <a:t>reources</a:t>
            </a:r>
            <a:r>
              <a:rPr lang="en-GB" sz="2000" b="1" dirty="0">
                <a:latin typeface="+mn-lt"/>
                <a:hlinkClick r:id="rId4"/>
              </a:rPr>
              <a:t> page of our website, www.mindroom.org </a:t>
            </a:r>
            <a:endParaRPr lang="en-GB" sz="2000" b="1" dirty="0">
              <a:latin typeface="+mn-lt"/>
            </a:endParaRPr>
          </a:p>
        </p:txBody>
      </p:sp>
    </p:spTree>
    <p:extLst>
      <p:ext uri="{BB962C8B-B14F-4D97-AF65-F5344CB8AC3E}">
        <p14:creationId xmlns:p14="http://schemas.microsoft.com/office/powerpoint/2010/main" val="1295515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Child’s views</a:t>
            </a:r>
          </a:p>
        </p:txBody>
      </p:sp>
      <p:pic>
        <p:nvPicPr>
          <p:cNvPr id="6" name="Content Placeholder 5"/>
          <p:cNvPicPr>
            <a:picLocks noGrp="1" noChangeAspect="1"/>
          </p:cNvPicPr>
          <p:nvPr>
            <p:ph idx="1"/>
          </p:nvPr>
        </p:nvPicPr>
        <p:blipFill>
          <a:blip r:embed="rId3"/>
          <a:stretch>
            <a:fillRect/>
          </a:stretch>
        </p:blipFill>
        <p:spPr>
          <a:xfrm>
            <a:off x="1403648" y="1412776"/>
            <a:ext cx="4103544" cy="5184576"/>
          </a:xfrm>
          <a:prstGeom prst="rect">
            <a:avLst/>
          </a:prstGeom>
        </p:spPr>
      </p:pic>
      <p:pic>
        <p:nvPicPr>
          <p:cNvPr id="4" name="Graphic 3" descr="Puzzle">
            <a:extLst>
              <a:ext uri="{FF2B5EF4-FFF2-40B4-BE49-F238E27FC236}">
                <a16:creationId xmlns:a16="http://schemas.microsoft.com/office/drawing/2014/main" id="{5452AF62-CDEB-4A93-8048-FD316B34CD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2896" y="5568"/>
            <a:ext cx="471104" cy="471104"/>
          </a:xfrm>
          <a:prstGeom prst="rect">
            <a:avLst/>
          </a:prstGeom>
        </p:spPr>
      </p:pic>
    </p:spTree>
    <p:extLst>
      <p:ext uri="{BB962C8B-B14F-4D97-AF65-F5344CB8AC3E}">
        <p14:creationId xmlns:p14="http://schemas.microsoft.com/office/powerpoint/2010/main" val="701916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66529703"/>
              </p:ext>
            </p:extLst>
          </p:nvPr>
        </p:nvGraphicFramePr>
        <p:xfrm>
          <a:off x="1835696" y="1468707"/>
          <a:ext cx="3807553" cy="5137151"/>
        </p:xfrm>
        <a:graphic>
          <a:graphicData uri="http://schemas.openxmlformats.org/drawingml/2006/table">
            <a:tbl>
              <a:tblPr firstRow="1" firstCol="1" bandRow="1"/>
              <a:tblGrid>
                <a:gridCol w="3807553">
                  <a:extLst>
                    <a:ext uri="{9D8B030D-6E8A-4147-A177-3AD203B41FA5}">
                      <a16:colId xmlns:a16="http://schemas.microsoft.com/office/drawing/2014/main" val="1142115041"/>
                    </a:ext>
                  </a:extLst>
                </a:gridCol>
              </a:tblGrid>
              <a:tr h="1240213">
                <a:tc>
                  <a:txBody>
                    <a:bodyPr/>
                    <a:lstStyle/>
                    <a:p>
                      <a:pPr algn="l">
                        <a:lnSpc>
                          <a:spcPct val="107000"/>
                        </a:lnSpc>
                        <a:spcAft>
                          <a:spcPts val="0"/>
                        </a:spcAft>
                      </a:pPr>
                      <a:r>
                        <a:rPr lang="en-GB" sz="700" u="sng" dirty="0">
                          <a:effectLst/>
                          <a:latin typeface="Comic Sans MS" panose="030F0702030302020204" pitchFamily="66" charset="0"/>
                          <a:ea typeface="Calibri" panose="020F0502020204030204" pitchFamily="34" charset="0"/>
                          <a:cs typeface="Times New Roman" panose="02020603050405020304" pitchFamily="18" charset="0"/>
                        </a:rPr>
                        <a:t>2017</a:t>
                      </a:r>
                    </a:p>
                    <a:p>
                      <a:pPr algn="l">
                        <a:lnSpc>
                          <a:spcPct val="107000"/>
                        </a:lnSpc>
                        <a:spcAft>
                          <a:spcPts val="0"/>
                        </a:spcAft>
                      </a:pPr>
                      <a:r>
                        <a:rPr lang="en-GB" sz="1400" u="sng" dirty="0">
                          <a:effectLst/>
                          <a:latin typeface="Comic Sans MS" panose="030F0702030302020204" pitchFamily="66" charset="0"/>
                          <a:ea typeface="Calibri" panose="020F0502020204030204" pitchFamily="34" charset="0"/>
                          <a:cs typeface="Times New Roman" panose="02020603050405020304" pitchFamily="18" charset="0"/>
                        </a:rPr>
                        <a:t>Things that are working well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41727" marR="41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985373"/>
                  </a:ext>
                </a:extLst>
              </a:tr>
              <a:tr h="1129259">
                <a:tc>
                  <a:txBody>
                    <a:bodyPr/>
                    <a:lstStyle/>
                    <a:p>
                      <a:pPr algn="l">
                        <a:lnSpc>
                          <a:spcPct val="107000"/>
                        </a:lnSpc>
                        <a:spcAft>
                          <a:spcPts val="0"/>
                        </a:spcAft>
                      </a:pPr>
                      <a:r>
                        <a:rPr lang="en-GB" sz="1400" u="sng" dirty="0">
                          <a:effectLst/>
                          <a:latin typeface="Comic Sans MS" panose="030F0702030302020204" pitchFamily="66" charset="0"/>
                          <a:ea typeface="Calibri" panose="020F0502020204030204" pitchFamily="34" charset="0"/>
                          <a:cs typeface="Times New Roman" panose="02020603050405020304" pitchFamily="18" charset="0"/>
                        </a:rPr>
                        <a:t>Things I am worried about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727" marR="41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640144"/>
                  </a:ext>
                </a:extLst>
              </a:tr>
              <a:tr h="1132796">
                <a:tc>
                  <a:txBody>
                    <a:bodyPr/>
                    <a:lstStyle/>
                    <a:p>
                      <a:pPr algn="l">
                        <a:lnSpc>
                          <a:spcPct val="107000"/>
                        </a:lnSpc>
                        <a:spcAft>
                          <a:spcPts val="0"/>
                        </a:spcAft>
                      </a:pPr>
                      <a:r>
                        <a:rPr lang="en-GB" sz="1400" u="sng" dirty="0">
                          <a:effectLst/>
                          <a:latin typeface="Comic Sans MS" panose="030F0702030302020204" pitchFamily="66" charset="0"/>
                          <a:ea typeface="Calibri" panose="020F0502020204030204" pitchFamily="34" charset="0"/>
                          <a:cs typeface="Times New Roman" panose="02020603050405020304" pitchFamily="18" charset="0"/>
                        </a:rPr>
                        <a:t>Things I want to be different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727" marR="41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008787"/>
                  </a:ext>
                </a:extLst>
              </a:tr>
              <a:tr h="1196201">
                <a:tc>
                  <a:txBody>
                    <a:bodyPr/>
                    <a:lstStyle/>
                    <a:p>
                      <a:pPr algn="l">
                        <a:lnSpc>
                          <a:spcPct val="107000"/>
                        </a:lnSpc>
                        <a:spcAft>
                          <a:spcPts val="0"/>
                        </a:spcAft>
                      </a:pPr>
                      <a:r>
                        <a:rPr lang="en-GB" sz="1400" u="sng" dirty="0">
                          <a:effectLst/>
                          <a:latin typeface="Comic Sans MS" panose="030F0702030302020204" pitchFamily="66" charset="0"/>
                          <a:ea typeface="Calibri" panose="020F0502020204030204" pitchFamily="34" charset="0"/>
                          <a:cs typeface="Times New Roman" panose="02020603050405020304" pitchFamily="18" charset="0"/>
                        </a:rPr>
                        <a:t>Things I want to tell you about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70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727" marR="41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60471"/>
                  </a:ext>
                </a:extLst>
              </a:tr>
            </a:tbl>
          </a:graphicData>
        </a:graphic>
      </p:graphicFrame>
      <p:sp>
        <p:nvSpPr>
          <p:cNvPr id="3" name="Title 2"/>
          <p:cNvSpPr>
            <a:spLocks noGrp="1"/>
          </p:cNvSpPr>
          <p:nvPr>
            <p:ph type="title"/>
          </p:nvPr>
        </p:nvSpPr>
        <p:spPr/>
        <p:txBody>
          <a:bodyPr/>
          <a:lstStyle/>
          <a:p>
            <a:pPr algn="ctr"/>
            <a:r>
              <a:rPr lang="en-GB" dirty="0"/>
              <a:t>Young person’s views</a:t>
            </a:r>
          </a:p>
        </p:txBody>
      </p:sp>
      <p:pic>
        <p:nvPicPr>
          <p:cNvPr id="5" name="Graphic 4" descr="Puzzle">
            <a:extLst>
              <a:ext uri="{FF2B5EF4-FFF2-40B4-BE49-F238E27FC236}">
                <a16:creationId xmlns:a16="http://schemas.microsoft.com/office/drawing/2014/main" id="{703DA872-B6A0-40B2-8B2F-4DC0A7851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2896" y="5568"/>
            <a:ext cx="471104" cy="471104"/>
          </a:xfrm>
          <a:prstGeom prst="rect">
            <a:avLst/>
          </a:prstGeom>
        </p:spPr>
      </p:pic>
    </p:spTree>
    <p:extLst>
      <p:ext uri="{BB962C8B-B14F-4D97-AF65-F5344CB8AC3E}">
        <p14:creationId xmlns:p14="http://schemas.microsoft.com/office/powerpoint/2010/main" val="3344905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B0CEFB2-165A-4D3D-B0AD-37996708D901}"/>
              </a:ext>
            </a:extLst>
          </p:cNvPr>
          <p:cNvPicPr>
            <a:picLocks noGrp="1" noChangeAspect="1"/>
          </p:cNvPicPr>
          <p:nvPr>
            <p:ph idx="1"/>
          </p:nvPr>
        </p:nvPicPr>
        <p:blipFill>
          <a:blip r:embed="rId3"/>
          <a:stretch>
            <a:fillRect/>
          </a:stretch>
        </p:blipFill>
        <p:spPr>
          <a:xfrm>
            <a:off x="517262" y="2093962"/>
            <a:ext cx="2902610" cy="4244867"/>
          </a:xfrm>
          <a:prstGeom prst="rect">
            <a:avLst/>
          </a:prstGeom>
        </p:spPr>
      </p:pic>
      <p:sp>
        <p:nvSpPr>
          <p:cNvPr id="3" name="Title 2"/>
          <p:cNvSpPr>
            <a:spLocks noGrp="1"/>
          </p:cNvSpPr>
          <p:nvPr>
            <p:ph type="title"/>
          </p:nvPr>
        </p:nvSpPr>
        <p:spPr>
          <a:xfrm>
            <a:off x="609600" y="764704"/>
            <a:ext cx="6348413" cy="1080120"/>
          </a:xfrm>
        </p:spPr>
        <p:txBody>
          <a:bodyPr/>
          <a:lstStyle/>
          <a:p>
            <a:pPr algn="ctr"/>
            <a:r>
              <a:rPr lang="en-US" dirty="0"/>
              <a:t>Top Ten Tips for parents and </a:t>
            </a:r>
            <a:r>
              <a:rPr lang="en-US" dirty="0" err="1"/>
              <a:t>carers</a:t>
            </a:r>
            <a:endParaRPr lang="en-US" dirty="0"/>
          </a:p>
        </p:txBody>
      </p:sp>
      <p:pic>
        <p:nvPicPr>
          <p:cNvPr id="5" name="Picture 4">
            <a:extLst>
              <a:ext uri="{FF2B5EF4-FFF2-40B4-BE49-F238E27FC236}">
                <a16:creationId xmlns:a16="http://schemas.microsoft.com/office/drawing/2014/main" id="{C9AAE8D0-34BE-4847-BD1A-A5E0901F0A37}"/>
              </a:ext>
            </a:extLst>
          </p:cNvPr>
          <p:cNvPicPr>
            <a:picLocks noChangeAspect="1"/>
          </p:cNvPicPr>
          <p:nvPr/>
        </p:nvPicPr>
        <p:blipFill>
          <a:blip r:embed="rId4"/>
          <a:stretch>
            <a:fillRect/>
          </a:stretch>
        </p:blipFill>
        <p:spPr>
          <a:xfrm>
            <a:off x="3646480" y="2093962"/>
            <a:ext cx="3157767" cy="4244868"/>
          </a:xfrm>
          <a:prstGeom prst="rect">
            <a:avLst/>
          </a:prstGeom>
        </p:spPr>
      </p:pic>
    </p:spTree>
    <p:extLst>
      <p:ext uri="{BB962C8B-B14F-4D97-AF65-F5344CB8AC3E}">
        <p14:creationId xmlns:p14="http://schemas.microsoft.com/office/powerpoint/2010/main" val="812192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185A55-47A2-4BEB-822B-3A28A4E47F2B}"/>
              </a:ext>
            </a:extLst>
          </p:cNvPr>
          <p:cNvPicPr>
            <a:picLocks noChangeAspect="1"/>
          </p:cNvPicPr>
          <p:nvPr/>
        </p:nvPicPr>
        <p:blipFill>
          <a:blip r:embed="rId3"/>
          <a:stretch>
            <a:fillRect/>
          </a:stretch>
        </p:blipFill>
        <p:spPr>
          <a:xfrm>
            <a:off x="450783" y="1311399"/>
            <a:ext cx="3329129" cy="4493865"/>
          </a:xfrm>
          <a:prstGeom prst="rect">
            <a:avLst/>
          </a:prstGeom>
        </p:spPr>
      </p:pic>
      <p:pic>
        <p:nvPicPr>
          <p:cNvPr id="3" name="Picture 2">
            <a:extLst>
              <a:ext uri="{FF2B5EF4-FFF2-40B4-BE49-F238E27FC236}">
                <a16:creationId xmlns:a16="http://schemas.microsoft.com/office/drawing/2014/main" id="{D1156DE3-E407-45C9-A234-17A9E029573A}"/>
              </a:ext>
            </a:extLst>
          </p:cNvPr>
          <p:cNvPicPr>
            <a:picLocks noChangeAspect="1"/>
          </p:cNvPicPr>
          <p:nvPr/>
        </p:nvPicPr>
        <p:blipFill>
          <a:blip r:embed="rId4"/>
          <a:stretch>
            <a:fillRect/>
          </a:stretch>
        </p:blipFill>
        <p:spPr>
          <a:xfrm>
            <a:off x="3984176" y="1311399"/>
            <a:ext cx="3252120" cy="4451226"/>
          </a:xfrm>
          <a:prstGeom prst="rect">
            <a:avLst/>
          </a:prstGeom>
        </p:spPr>
      </p:pic>
    </p:spTree>
    <p:extLst>
      <p:ext uri="{BB962C8B-B14F-4D97-AF65-F5344CB8AC3E}">
        <p14:creationId xmlns:p14="http://schemas.microsoft.com/office/powerpoint/2010/main" val="355934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8CB9DA-F4B9-4CC7-B249-6644C92AA21E}"/>
              </a:ext>
            </a:extLst>
          </p:cNvPr>
          <p:cNvPicPr>
            <a:picLocks noChangeAspect="1"/>
          </p:cNvPicPr>
          <p:nvPr/>
        </p:nvPicPr>
        <p:blipFill>
          <a:blip r:embed="rId3"/>
          <a:stretch>
            <a:fillRect/>
          </a:stretch>
        </p:blipFill>
        <p:spPr>
          <a:xfrm>
            <a:off x="395536" y="1363563"/>
            <a:ext cx="3333750" cy="4657725"/>
          </a:xfrm>
          <a:prstGeom prst="rect">
            <a:avLst/>
          </a:prstGeom>
        </p:spPr>
      </p:pic>
      <p:pic>
        <p:nvPicPr>
          <p:cNvPr id="3" name="Picture 2">
            <a:extLst>
              <a:ext uri="{FF2B5EF4-FFF2-40B4-BE49-F238E27FC236}">
                <a16:creationId xmlns:a16="http://schemas.microsoft.com/office/drawing/2014/main" id="{A5B5B6D2-20BA-4EBA-ADA5-DB37BB8CAF19}"/>
              </a:ext>
            </a:extLst>
          </p:cNvPr>
          <p:cNvPicPr>
            <a:picLocks noChangeAspect="1"/>
          </p:cNvPicPr>
          <p:nvPr/>
        </p:nvPicPr>
        <p:blipFill>
          <a:blip r:embed="rId4"/>
          <a:stretch>
            <a:fillRect/>
          </a:stretch>
        </p:blipFill>
        <p:spPr>
          <a:xfrm>
            <a:off x="3851920" y="1344513"/>
            <a:ext cx="3369350" cy="4676775"/>
          </a:xfrm>
          <a:prstGeom prst="rect">
            <a:avLst/>
          </a:prstGeom>
        </p:spPr>
      </p:pic>
    </p:spTree>
    <p:extLst>
      <p:ext uri="{BB962C8B-B14F-4D97-AF65-F5344CB8AC3E}">
        <p14:creationId xmlns:p14="http://schemas.microsoft.com/office/powerpoint/2010/main" val="3728706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are 30 children in my classroom</a:t>
            </a:r>
          </a:p>
          <a:p>
            <a:r>
              <a:rPr lang="en-US" dirty="0"/>
              <a:t>Other people are worse off than you/your child</a:t>
            </a:r>
          </a:p>
          <a:p>
            <a:r>
              <a:rPr lang="en-US" dirty="0"/>
              <a:t>We don’t see that behavior at school. The problem must be at home</a:t>
            </a:r>
          </a:p>
          <a:p>
            <a:endParaRPr lang="en-US" dirty="0"/>
          </a:p>
          <a:p>
            <a:endParaRPr lang="en-US" dirty="0"/>
          </a:p>
        </p:txBody>
      </p:sp>
      <p:sp>
        <p:nvSpPr>
          <p:cNvPr id="3" name="Title 2"/>
          <p:cNvSpPr>
            <a:spLocks noGrp="1"/>
          </p:cNvSpPr>
          <p:nvPr>
            <p:ph type="title"/>
          </p:nvPr>
        </p:nvSpPr>
        <p:spPr/>
        <p:txBody>
          <a:bodyPr/>
          <a:lstStyle/>
          <a:p>
            <a:r>
              <a:rPr lang="en-US" dirty="0"/>
              <a:t>Things to not say to parents</a:t>
            </a:r>
          </a:p>
        </p:txBody>
      </p:sp>
      <p:pic>
        <p:nvPicPr>
          <p:cNvPr id="4" name="Picture 3">
            <a:extLst>
              <a:ext uri="{FF2B5EF4-FFF2-40B4-BE49-F238E27FC236}">
                <a16:creationId xmlns:a16="http://schemas.microsoft.com/office/drawing/2014/main" id="{96A69ECD-1B4E-4483-8EF6-0895FCD59339}"/>
              </a:ext>
            </a:extLst>
          </p:cNvPr>
          <p:cNvPicPr>
            <a:picLocks noChangeAspect="1"/>
          </p:cNvPicPr>
          <p:nvPr/>
        </p:nvPicPr>
        <p:blipFill>
          <a:blip r:embed="rId3"/>
          <a:stretch>
            <a:fillRect/>
          </a:stretch>
        </p:blipFill>
        <p:spPr>
          <a:xfrm>
            <a:off x="2150604" y="3456384"/>
            <a:ext cx="2853443" cy="3356992"/>
          </a:xfrm>
          <a:prstGeom prst="rect">
            <a:avLst/>
          </a:prstGeom>
        </p:spPr>
      </p:pic>
    </p:spTree>
    <p:extLst>
      <p:ext uri="{BB962C8B-B14F-4D97-AF65-F5344CB8AC3E}">
        <p14:creationId xmlns:p14="http://schemas.microsoft.com/office/powerpoint/2010/main" val="2526501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2800" dirty="0"/>
              <a:t>Always do your best to make the parent/</a:t>
            </a:r>
            <a:r>
              <a:rPr lang="en-US" sz="2800" dirty="0" err="1"/>
              <a:t>carer</a:t>
            </a:r>
            <a:r>
              <a:rPr lang="en-US" sz="2800" dirty="0"/>
              <a:t> (and the child or young person) feel they are being listened to</a:t>
            </a:r>
          </a:p>
          <a:p>
            <a:endParaRPr lang="en-US" sz="2800" dirty="0"/>
          </a:p>
          <a:p>
            <a:endParaRPr lang="en-US" sz="2800" dirty="0"/>
          </a:p>
        </p:txBody>
      </p:sp>
      <p:sp>
        <p:nvSpPr>
          <p:cNvPr id="3" name="Title 2"/>
          <p:cNvSpPr>
            <a:spLocks noGrp="1"/>
          </p:cNvSpPr>
          <p:nvPr>
            <p:ph type="title"/>
          </p:nvPr>
        </p:nvSpPr>
        <p:spPr>
          <a:xfrm>
            <a:off x="609600" y="908720"/>
            <a:ext cx="6348413" cy="936104"/>
          </a:xfrm>
        </p:spPr>
        <p:txBody>
          <a:bodyPr/>
          <a:lstStyle/>
          <a:p>
            <a:pPr algn="ctr"/>
            <a:r>
              <a:rPr lang="en-US" dirty="0"/>
              <a:t>One Top Tip for Teachers</a:t>
            </a:r>
          </a:p>
        </p:txBody>
      </p:sp>
      <p:pic>
        <p:nvPicPr>
          <p:cNvPr id="4" name="Picture 3">
            <a:extLst>
              <a:ext uri="{FF2B5EF4-FFF2-40B4-BE49-F238E27FC236}">
                <a16:creationId xmlns:a16="http://schemas.microsoft.com/office/drawing/2014/main" id="{A93FDB80-B1D8-4FCD-A469-E0E5039A14AC}"/>
              </a:ext>
            </a:extLst>
          </p:cNvPr>
          <p:cNvPicPr>
            <a:picLocks noChangeAspect="1"/>
          </p:cNvPicPr>
          <p:nvPr/>
        </p:nvPicPr>
        <p:blipFill>
          <a:blip r:embed="rId3"/>
          <a:stretch>
            <a:fillRect/>
          </a:stretch>
        </p:blipFill>
        <p:spPr>
          <a:xfrm>
            <a:off x="1619672" y="3933055"/>
            <a:ext cx="4320480" cy="2692693"/>
          </a:xfrm>
          <a:prstGeom prst="rect">
            <a:avLst/>
          </a:prstGeom>
        </p:spPr>
      </p:pic>
    </p:spTree>
    <p:extLst>
      <p:ext uri="{BB962C8B-B14F-4D97-AF65-F5344CB8AC3E}">
        <p14:creationId xmlns:p14="http://schemas.microsoft.com/office/powerpoint/2010/main" val="3764358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56792"/>
            <a:ext cx="6348413" cy="4824536"/>
          </a:xfrm>
        </p:spPr>
        <p:txBody>
          <a:bodyPr/>
          <a:lstStyle/>
          <a:p>
            <a:pPr marL="0" indent="0" algn="ctr">
              <a:buNone/>
            </a:pPr>
            <a:endParaRPr lang="en-GB" sz="4000" dirty="0"/>
          </a:p>
          <a:p>
            <a:pPr marL="0" indent="0" algn="ctr">
              <a:buNone/>
            </a:pPr>
            <a:r>
              <a:rPr lang="en-GB" sz="4000" dirty="0"/>
              <a:t>directhelp@mindroom.org</a:t>
            </a:r>
          </a:p>
          <a:p>
            <a:pPr marL="0" indent="0" algn="ctr">
              <a:buNone/>
            </a:pPr>
            <a:endParaRPr lang="en-GB" sz="4000" dirty="0"/>
          </a:p>
          <a:p>
            <a:pPr marL="0" indent="0" algn="ctr">
              <a:buNone/>
            </a:pPr>
            <a:r>
              <a:rPr lang="en-GB" sz="4000" dirty="0"/>
              <a:t>0131 475 2330</a:t>
            </a:r>
          </a:p>
          <a:p>
            <a:pPr marL="0" indent="0">
              <a:buNone/>
            </a:pPr>
            <a:endParaRPr lang="en-GB" sz="4000" dirty="0"/>
          </a:p>
          <a:p>
            <a:pPr marL="0" lvl="0" indent="0" algn="ctr">
              <a:buClr>
                <a:srgbClr val="B5B82E"/>
              </a:buClr>
              <a:buNone/>
            </a:pPr>
            <a:r>
              <a:rPr lang="en-GB" sz="1600" dirty="0">
                <a:solidFill>
                  <a:prstClr val="black">
                    <a:lumMod val="75000"/>
                    <a:lumOff val="25000"/>
                  </a:prstClr>
                </a:solidFill>
              </a:rPr>
              <a:t>The Salvesen </a:t>
            </a:r>
            <a:r>
              <a:rPr lang="en-GB" sz="1600" dirty="0" err="1">
                <a:solidFill>
                  <a:prstClr val="black">
                    <a:lumMod val="75000"/>
                    <a:lumOff val="25000"/>
                  </a:prstClr>
                </a:solidFill>
              </a:rPr>
              <a:t>Mindroom</a:t>
            </a:r>
            <a:r>
              <a:rPr lang="en-GB" sz="1600" dirty="0">
                <a:solidFill>
                  <a:prstClr val="black">
                    <a:lumMod val="75000"/>
                    <a:lumOff val="25000"/>
                  </a:prstClr>
                </a:solidFill>
              </a:rPr>
              <a:t> Centre is a registered Scottish charity SC030472</a:t>
            </a:r>
          </a:p>
          <a:p>
            <a:pPr marL="0" lvl="0" indent="0" algn="ctr">
              <a:buClr>
                <a:srgbClr val="B5B82E"/>
              </a:buClr>
              <a:buNone/>
            </a:pPr>
            <a:r>
              <a:rPr lang="en-GB" sz="1600" dirty="0">
                <a:solidFill>
                  <a:prstClr val="black">
                    <a:lumMod val="75000"/>
                    <a:lumOff val="25000"/>
                  </a:prstClr>
                </a:solidFill>
              </a:rPr>
              <a:t>A company limited by guarantee and registered in Scotland SC209656</a:t>
            </a:r>
          </a:p>
          <a:p>
            <a:pPr marL="0" indent="0">
              <a:buNone/>
            </a:pPr>
            <a:endParaRPr lang="en-GB" sz="4000" dirty="0"/>
          </a:p>
        </p:txBody>
      </p:sp>
      <p:sp>
        <p:nvSpPr>
          <p:cNvPr id="3" name="Title 2"/>
          <p:cNvSpPr>
            <a:spLocks noGrp="1"/>
          </p:cNvSpPr>
          <p:nvPr>
            <p:ph type="title"/>
          </p:nvPr>
        </p:nvSpPr>
        <p:spPr>
          <a:xfrm>
            <a:off x="609600" y="980728"/>
            <a:ext cx="6348413" cy="936104"/>
          </a:xfrm>
        </p:spPr>
        <p:txBody>
          <a:bodyPr/>
          <a:lstStyle/>
          <a:p>
            <a:pPr algn="ctr"/>
            <a:r>
              <a:rPr lang="en-GB" dirty="0"/>
              <a:t>Contact us</a:t>
            </a:r>
          </a:p>
        </p:txBody>
      </p:sp>
    </p:spTree>
    <p:extLst>
      <p:ext uri="{BB962C8B-B14F-4D97-AF65-F5344CB8AC3E}">
        <p14:creationId xmlns:p14="http://schemas.microsoft.com/office/powerpoint/2010/main" val="398093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2DFC5D-0FF7-464E-B401-AD6F2C576A1A}"/>
              </a:ext>
            </a:extLst>
          </p:cNvPr>
          <p:cNvPicPr>
            <a:picLocks noChangeAspect="1"/>
          </p:cNvPicPr>
          <p:nvPr/>
        </p:nvPicPr>
        <p:blipFill rotWithShape="1">
          <a:blip r:embed="rId3"/>
          <a:srcRect l="6154" t="13269" r="4616" b="2021"/>
          <a:stretch/>
        </p:blipFill>
        <p:spPr>
          <a:xfrm>
            <a:off x="1303182" y="836713"/>
            <a:ext cx="5501066" cy="6021288"/>
          </a:xfrm>
          <a:prstGeom prst="rect">
            <a:avLst/>
          </a:prstGeom>
        </p:spPr>
      </p:pic>
    </p:spTree>
    <p:extLst>
      <p:ext uri="{BB962C8B-B14F-4D97-AF65-F5344CB8AC3E}">
        <p14:creationId xmlns:p14="http://schemas.microsoft.com/office/powerpoint/2010/main" val="2255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C2F43D-99D9-4E10-A92A-912BBB2CB7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1200"/>
            <a:ext cx="91440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12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Outreach Model</a:t>
            </a:r>
          </a:p>
        </p:txBody>
      </p:sp>
      <p:pic>
        <p:nvPicPr>
          <p:cNvPr id="3" name="Picture 2">
            <a:extLst>
              <a:ext uri="{FF2B5EF4-FFF2-40B4-BE49-F238E27FC236}">
                <a16:creationId xmlns:a16="http://schemas.microsoft.com/office/drawing/2014/main" id="{AB5395BF-BB30-4A87-AE75-9FD008BF1DDD}"/>
              </a:ext>
            </a:extLst>
          </p:cNvPr>
          <p:cNvPicPr>
            <a:picLocks noChangeAspect="1"/>
          </p:cNvPicPr>
          <p:nvPr/>
        </p:nvPicPr>
        <p:blipFill>
          <a:blip r:embed="rId3"/>
          <a:stretch>
            <a:fillRect/>
          </a:stretch>
        </p:blipFill>
        <p:spPr>
          <a:xfrm>
            <a:off x="435849" y="2195512"/>
            <a:ext cx="6579314" cy="3321720"/>
          </a:xfrm>
          <a:prstGeom prst="rect">
            <a:avLst/>
          </a:prstGeom>
        </p:spPr>
      </p:pic>
    </p:spTree>
    <p:extLst>
      <p:ext uri="{BB962C8B-B14F-4D97-AF65-F5344CB8AC3E}">
        <p14:creationId xmlns:p14="http://schemas.microsoft.com/office/powerpoint/2010/main" val="203334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D8437E33-4C4D-4863-AFB6-7E89584C85A6}"/>
              </a:ext>
            </a:extLst>
          </p:cNvPr>
          <p:cNvSpPr>
            <a:spLocks noGrp="1"/>
          </p:cNvSpPr>
          <p:nvPr>
            <p:ph type="title"/>
          </p:nvPr>
        </p:nvSpPr>
        <p:spPr>
          <a:xfrm>
            <a:off x="609600" y="874713"/>
            <a:ext cx="6348413" cy="1330325"/>
          </a:xfrm>
        </p:spPr>
        <p:txBody>
          <a:bodyPr/>
          <a:lstStyle/>
          <a:p>
            <a:pPr algn="ctr"/>
            <a:r>
              <a:rPr lang="en-GB" altLang="en-US" dirty="0"/>
              <a:t>The Salvesen </a:t>
            </a:r>
            <a:r>
              <a:rPr lang="en-GB" altLang="en-US" dirty="0" err="1"/>
              <a:t>Mindroom</a:t>
            </a:r>
            <a:r>
              <a:rPr lang="en-GB" altLang="en-US" dirty="0"/>
              <a:t> Centre’s 1:1 support (1)</a:t>
            </a:r>
          </a:p>
        </p:txBody>
      </p:sp>
      <p:pic>
        <p:nvPicPr>
          <p:cNvPr id="49155" name="Content Placeholder 1">
            <a:extLst>
              <a:ext uri="{FF2B5EF4-FFF2-40B4-BE49-F238E27FC236}">
                <a16:creationId xmlns:a16="http://schemas.microsoft.com/office/drawing/2014/main" id="{2CC25073-8A85-44B9-9304-D58637E3231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49325" y="1989138"/>
            <a:ext cx="2408238" cy="4292600"/>
          </a:xfrm>
        </p:spPr>
      </p:pic>
      <p:sp>
        <p:nvSpPr>
          <p:cNvPr id="4" name="Content Placeholder 3">
            <a:extLst>
              <a:ext uri="{FF2B5EF4-FFF2-40B4-BE49-F238E27FC236}">
                <a16:creationId xmlns:a16="http://schemas.microsoft.com/office/drawing/2014/main" id="{B5F6A0C1-FDE6-4D87-BB5F-E48732329EC1}"/>
              </a:ext>
            </a:extLst>
          </p:cNvPr>
          <p:cNvSpPr>
            <a:spLocks noGrp="1"/>
          </p:cNvSpPr>
          <p:nvPr>
            <p:ph sz="half" idx="2"/>
          </p:nvPr>
        </p:nvSpPr>
        <p:spPr>
          <a:xfrm>
            <a:off x="3868738" y="1989138"/>
            <a:ext cx="3089275" cy="4248150"/>
          </a:xfrm>
        </p:spPr>
        <p:txBody>
          <a:bodyPr/>
          <a:lstStyle/>
          <a:p>
            <a:r>
              <a:rPr lang="en-GB" altLang="en-US" dirty="0"/>
              <a:t>Reduce immediate stresses </a:t>
            </a:r>
          </a:p>
          <a:p>
            <a:r>
              <a:rPr lang="en-GB" altLang="en-US" dirty="0"/>
              <a:t>Inform and empower parents and carers </a:t>
            </a:r>
          </a:p>
          <a:p>
            <a:r>
              <a:rPr lang="en-GB" altLang="en-US" dirty="0"/>
              <a:t>Raise awareness of rights and responsibilities </a:t>
            </a:r>
          </a:p>
          <a:p>
            <a:r>
              <a:rPr lang="en-GB" altLang="en-US" dirty="0"/>
              <a:t>Increase the knowledge and awareness of professionals</a:t>
            </a:r>
          </a:p>
          <a:p>
            <a:r>
              <a:rPr lang="en-GB" altLang="en-US" dirty="0"/>
              <a:t>Meet an identified gap in services to families</a:t>
            </a:r>
          </a:p>
          <a:p>
            <a:endParaRPr lang="en-GB" altLang="en-US" dirty="0"/>
          </a:p>
        </p:txBody>
      </p:sp>
    </p:spTree>
    <p:extLst>
      <p:ext uri="{BB962C8B-B14F-4D97-AF65-F5344CB8AC3E}">
        <p14:creationId xmlns:p14="http://schemas.microsoft.com/office/powerpoint/2010/main" val="31014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570147"/>
            <a:ext cx="1368152" cy="1138773"/>
          </a:xfrm>
          <a:prstGeom prst="rect">
            <a:avLst/>
          </a:prstGeom>
          <a:noFill/>
        </p:spPr>
        <p:txBody>
          <a:bodyPr wrap="square" rtlCol="0">
            <a:spAutoFit/>
          </a:bodyPr>
          <a:lstStyle/>
          <a:p>
            <a:r>
              <a:rPr lang="en-GB" dirty="0">
                <a:solidFill>
                  <a:srgbClr val="FF0000"/>
                </a:solidFill>
              </a:rPr>
              <a:t>26.6%</a:t>
            </a:r>
          </a:p>
          <a:p>
            <a:r>
              <a:rPr lang="en-GB" sz="1800" dirty="0">
                <a:latin typeface="+mn-lt"/>
              </a:rPr>
              <a:t>Of pupils have ASN</a:t>
            </a:r>
          </a:p>
        </p:txBody>
      </p:sp>
      <p:sp>
        <p:nvSpPr>
          <p:cNvPr id="6" name="TextBox 5"/>
          <p:cNvSpPr txBox="1"/>
          <p:nvPr/>
        </p:nvSpPr>
        <p:spPr>
          <a:xfrm>
            <a:off x="827584" y="4206567"/>
            <a:ext cx="1296144" cy="2246769"/>
          </a:xfrm>
          <a:prstGeom prst="rect">
            <a:avLst/>
          </a:prstGeom>
          <a:noFill/>
        </p:spPr>
        <p:txBody>
          <a:bodyPr wrap="square" rtlCol="0">
            <a:spAutoFit/>
          </a:bodyPr>
          <a:lstStyle/>
          <a:p>
            <a:r>
              <a:rPr lang="en-GB" dirty="0">
                <a:solidFill>
                  <a:srgbClr val="FF0000"/>
                </a:solidFill>
              </a:rPr>
              <a:t>5</a:t>
            </a:r>
            <a:r>
              <a:rPr lang="en-GB" dirty="0"/>
              <a:t> </a:t>
            </a:r>
            <a:r>
              <a:rPr lang="en-GB" sz="1800" dirty="0">
                <a:latin typeface="+mn-lt"/>
              </a:rPr>
              <a:t>children in every classroom have a learning difficulty</a:t>
            </a:r>
          </a:p>
        </p:txBody>
      </p:sp>
      <p:sp>
        <p:nvSpPr>
          <p:cNvPr id="7" name="TextBox 6"/>
          <p:cNvSpPr txBox="1"/>
          <p:nvPr/>
        </p:nvSpPr>
        <p:spPr>
          <a:xfrm>
            <a:off x="2195736" y="2303001"/>
            <a:ext cx="2664296" cy="2062103"/>
          </a:xfrm>
          <a:prstGeom prst="rect">
            <a:avLst/>
          </a:prstGeom>
          <a:noFill/>
        </p:spPr>
        <p:txBody>
          <a:bodyPr wrap="square" rtlCol="0">
            <a:spAutoFit/>
          </a:bodyPr>
          <a:lstStyle/>
          <a:p>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Pupils with ASN </a:t>
            </a:r>
            <a:r>
              <a:rPr lang="en-GB" dirty="0">
                <a:solidFill>
                  <a:srgbClr val="FF0000"/>
                </a:solidFill>
                <a:ea typeface="Calibri" panose="020F0502020204030204" pitchFamily="34" charset="0"/>
                <a:cs typeface="Times New Roman" panose="02020603050405020304" pitchFamily="18" charset="0"/>
              </a:rPr>
              <a:t>5x</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 more likely to be excluded</a:t>
            </a:r>
            <a:endParaRPr lang="en-GB" dirty="0"/>
          </a:p>
        </p:txBody>
      </p:sp>
      <p:sp>
        <p:nvSpPr>
          <p:cNvPr id="8" name="TextBox 7"/>
          <p:cNvSpPr txBox="1"/>
          <p:nvPr/>
        </p:nvSpPr>
        <p:spPr>
          <a:xfrm>
            <a:off x="4283968" y="4437112"/>
            <a:ext cx="2736304" cy="1415772"/>
          </a:xfrm>
          <a:prstGeom prst="rect">
            <a:avLst/>
          </a:prstGeom>
          <a:noFill/>
        </p:spPr>
        <p:txBody>
          <a:bodyPr wrap="square" rtlCol="0">
            <a:spAutoFit/>
          </a:bodyPr>
          <a:lstStyle/>
          <a:p>
            <a:r>
              <a:rPr lang="en-GB" dirty="0">
                <a:solidFill>
                  <a:srgbClr val="FF0000"/>
                </a:solidFill>
              </a:rPr>
              <a:t>2/3</a:t>
            </a:r>
            <a:r>
              <a:rPr lang="en-GB" dirty="0"/>
              <a:t> </a:t>
            </a:r>
            <a:r>
              <a:rPr lang="en-GB" sz="1800" dirty="0">
                <a:latin typeface="+mn-lt"/>
              </a:rPr>
              <a:t>of pupils with learning disabilities/autism have been bullied</a:t>
            </a:r>
          </a:p>
        </p:txBody>
      </p:sp>
      <p:sp>
        <p:nvSpPr>
          <p:cNvPr id="9" name="TextBox 8"/>
          <p:cNvSpPr txBox="1"/>
          <p:nvPr/>
        </p:nvSpPr>
        <p:spPr>
          <a:xfrm>
            <a:off x="5110020" y="1531238"/>
            <a:ext cx="1838244" cy="1969770"/>
          </a:xfrm>
          <a:prstGeom prst="rect">
            <a:avLst/>
          </a:prstGeom>
          <a:noFill/>
        </p:spPr>
        <p:txBody>
          <a:bodyPr wrap="square" rtlCol="0">
            <a:spAutoFit/>
          </a:bodyPr>
          <a:lstStyle/>
          <a:p>
            <a:r>
              <a:rPr lang="en-GB" sz="1800" dirty="0">
                <a:latin typeface="+mn-lt"/>
              </a:rPr>
              <a:t>Children who are bullied are </a:t>
            </a:r>
            <a:r>
              <a:rPr lang="en-GB" dirty="0">
                <a:solidFill>
                  <a:srgbClr val="FF0000"/>
                </a:solidFill>
              </a:rPr>
              <a:t>4x</a:t>
            </a:r>
            <a:r>
              <a:rPr lang="en-GB" dirty="0"/>
              <a:t> </a:t>
            </a:r>
            <a:r>
              <a:rPr lang="en-GB" sz="1800" dirty="0">
                <a:latin typeface="+mn-lt"/>
              </a:rPr>
              <a:t>more likely to have poor mental health</a:t>
            </a:r>
          </a:p>
        </p:txBody>
      </p:sp>
      <p:sp>
        <p:nvSpPr>
          <p:cNvPr id="10" name="Title 9"/>
          <p:cNvSpPr>
            <a:spLocks noGrp="1"/>
          </p:cNvSpPr>
          <p:nvPr>
            <p:ph type="title" idx="4294967295"/>
          </p:nvPr>
        </p:nvSpPr>
        <p:spPr>
          <a:xfrm>
            <a:off x="609600" y="812056"/>
            <a:ext cx="6348413" cy="1320800"/>
          </a:xfrm>
        </p:spPr>
        <p:txBody>
          <a:bodyPr/>
          <a:lstStyle/>
          <a:p>
            <a:pPr algn="ctr"/>
            <a:r>
              <a:rPr lang="en-GB" dirty="0"/>
              <a:t>Key statistics</a:t>
            </a:r>
          </a:p>
        </p:txBody>
      </p:sp>
    </p:spTree>
    <p:extLst>
      <p:ext uri="{BB962C8B-B14F-4D97-AF65-F5344CB8AC3E}">
        <p14:creationId xmlns:p14="http://schemas.microsoft.com/office/powerpoint/2010/main" val="90854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010952-CDAE-4467-99FD-6D7BF145D7C7}"/>
              </a:ext>
            </a:extLst>
          </p:cNvPr>
          <p:cNvSpPr>
            <a:spLocks noGrp="1"/>
          </p:cNvSpPr>
          <p:nvPr>
            <p:ph idx="1"/>
          </p:nvPr>
        </p:nvSpPr>
        <p:spPr>
          <a:xfrm>
            <a:off x="609600" y="2420889"/>
            <a:ext cx="6348413" cy="3024336"/>
          </a:xfrm>
          <a:ln>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a:normAutofit/>
          </a:bodyPr>
          <a:lstStyle/>
          <a:p>
            <a:pPr marL="0" indent="0">
              <a:buFont typeface="Wingdings 3" panose="05040102010807070707" pitchFamily="18" charset="2"/>
              <a:buNone/>
              <a:defRPr/>
            </a:pPr>
            <a:endParaRPr lang="en-GB" dirty="0"/>
          </a:p>
          <a:p>
            <a:pPr marL="0" indent="0">
              <a:buNone/>
              <a:defRPr/>
            </a:pPr>
            <a:r>
              <a:rPr lang="en-GB" sz="2400" dirty="0"/>
              <a:t>	The number of teachers with Additional 	Support for Learning as their main 	subject has fallen by 15% from 3,402 in 	2009 to 2,896 in 2016.</a:t>
            </a:r>
          </a:p>
          <a:p>
            <a:pPr>
              <a:defRPr/>
            </a:pPr>
            <a:endParaRPr lang="en-GB" dirty="0"/>
          </a:p>
          <a:p>
            <a:pPr>
              <a:defRPr/>
            </a:pPr>
            <a:endParaRPr lang="en-GB" dirty="0"/>
          </a:p>
        </p:txBody>
      </p:sp>
      <p:sp>
        <p:nvSpPr>
          <p:cNvPr id="38914" name="Title 1">
            <a:extLst>
              <a:ext uri="{FF2B5EF4-FFF2-40B4-BE49-F238E27FC236}">
                <a16:creationId xmlns:a16="http://schemas.microsoft.com/office/drawing/2014/main" id="{849C9F8C-D989-46E1-8091-F415AF157381}"/>
              </a:ext>
            </a:extLst>
          </p:cNvPr>
          <p:cNvSpPr>
            <a:spLocks noGrp="1"/>
          </p:cNvSpPr>
          <p:nvPr>
            <p:ph type="title"/>
          </p:nvPr>
        </p:nvSpPr>
        <p:spPr>
          <a:xfrm>
            <a:off x="609599" y="836712"/>
            <a:ext cx="6348413" cy="1296144"/>
          </a:xfrm>
        </p:spPr>
        <p:txBody>
          <a:bodyPr/>
          <a:lstStyle/>
          <a:p>
            <a:pPr algn="ctr"/>
            <a:r>
              <a:rPr lang="en-GB" altLang="en-US" dirty="0"/>
              <a:t>Scottish education - some numbers (1)</a:t>
            </a:r>
            <a:br>
              <a:rPr lang="en-GB" altLang="en-US" b="1" dirty="0"/>
            </a:br>
            <a:endParaRPr lang="en-GB" altLang="en-US" b="1" dirty="0"/>
          </a:p>
        </p:txBody>
      </p:sp>
    </p:spTree>
    <p:extLst>
      <p:ext uri="{BB962C8B-B14F-4D97-AF65-F5344CB8AC3E}">
        <p14:creationId xmlns:p14="http://schemas.microsoft.com/office/powerpoint/2010/main" val="3961736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acet">
  <a:themeElements>
    <a:clrScheme name="Custom 2">
      <a:dk1>
        <a:sysClr val="windowText" lastClr="000000"/>
      </a:dk1>
      <a:lt1>
        <a:sysClr val="window" lastClr="FFFFFF"/>
      </a:lt1>
      <a:dk2>
        <a:srgbClr val="2C3C43"/>
      </a:dk2>
      <a:lt2>
        <a:srgbClr val="EBEBEB"/>
      </a:lt2>
      <a:accent1>
        <a:srgbClr val="B5B82E"/>
      </a:accent1>
      <a:accent2>
        <a:srgbClr val="777777"/>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EA01FB1E14E540AB722C3754CBAA86" ma:contentTypeVersion="4" ma:contentTypeDescription="Create a new document." ma:contentTypeScope="" ma:versionID="64c6b5376876a6decf9fd9bfb28c5a61">
  <xsd:schema xmlns:xsd="http://www.w3.org/2001/XMLSchema" xmlns:xs="http://www.w3.org/2001/XMLSchema" xmlns:p="http://schemas.microsoft.com/office/2006/metadata/properties" xmlns:ns2="1cd330c0-f92e-44ae-9e0a-14d27c2af42b" xmlns:ns3="93391861-bd67-4368-8fd4-aad53d0edaa8" targetNamespace="http://schemas.microsoft.com/office/2006/metadata/properties" ma:root="true" ma:fieldsID="e477822947aa2625d774c184b0737a9a" ns2:_="" ns3:_="">
    <xsd:import namespace="1cd330c0-f92e-44ae-9e0a-14d27c2af42b"/>
    <xsd:import namespace="93391861-bd67-4368-8fd4-aad53d0eda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330c0-f92e-44ae-9e0a-14d27c2af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391861-bd67-4368-8fd4-aad53d0eda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3391861-bd67-4368-8fd4-aad53d0edaa8">
      <UserInfo>
        <DisplayName>Nell Page</DisplayName>
        <AccountId>46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C94D43-CAE9-4F8B-92B6-679CB55320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330c0-f92e-44ae-9e0a-14d27c2af42b"/>
    <ds:schemaRef ds:uri="93391861-bd67-4368-8fd4-aad53d0eda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5FABBC-C8A9-4A21-8CE8-2A437BAD5A36}">
  <ds:schemaRefs>
    <ds:schemaRef ds:uri="1cd330c0-f92e-44ae-9e0a-14d27c2af42b"/>
    <ds:schemaRef ds:uri="93391861-bd67-4368-8fd4-aad53d0edaa8"/>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8419E1C-DFF2-4873-A32C-25CB55AE4A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3389</TotalTime>
  <Words>5749</Words>
  <Application>Microsoft Office PowerPoint</Application>
  <PresentationFormat>On-screen Show (4:3)</PresentationFormat>
  <Paragraphs>425</Paragraphs>
  <Slides>38</Slides>
  <Notes>38</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38</vt:i4>
      </vt:variant>
    </vt:vector>
  </HeadingPairs>
  <TitlesOfParts>
    <vt:vector size="57" baseType="lpstr">
      <vt:lpstr>ＭＳ Ｐゴシック</vt:lpstr>
      <vt:lpstr>Arial</vt:lpstr>
      <vt:lpstr>Calibri</vt:lpstr>
      <vt:lpstr>Calibri Light</vt:lpstr>
      <vt:lpstr>Century Gothic</vt:lpstr>
      <vt:lpstr>Comic Sans MS</vt:lpstr>
      <vt:lpstr>Mangal</vt:lpstr>
      <vt:lpstr>Times New Roman</vt:lpstr>
      <vt:lpstr>Trebuchet MS</vt:lpstr>
      <vt:lpstr>Wingdings 3</vt:lpstr>
      <vt:lpstr>5_Custom Design</vt:lpstr>
      <vt:lpstr>6_Custom Design</vt:lpstr>
      <vt:lpstr>3_Custom Design</vt:lpstr>
      <vt:lpstr>4_Custom Design</vt:lpstr>
      <vt:lpstr>Custom Design</vt:lpstr>
      <vt:lpstr>1_Custom Design</vt:lpstr>
      <vt:lpstr>2_Custom Design</vt:lpstr>
      <vt:lpstr>Facet</vt:lpstr>
      <vt:lpstr>7_Custom Design</vt:lpstr>
      <vt:lpstr>Welcome</vt:lpstr>
      <vt:lpstr> STEP  NATIONAL EDUCATION    CONFERENCE  2018  Positive engagement with and for the families of children and young people with learning difficulties  Nell Page and Dinah Aitken</vt:lpstr>
      <vt:lpstr>The Salvesen Mindroom Centre’s vision</vt:lpstr>
      <vt:lpstr>PowerPoint Presentation</vt:lpstr>
      <vt:lpstr>PowerPoint Presentation</vt:lpstr>
      <vt:lpstr>Our Outreach Model</vt:lpstr>
      <vt:lpstr>The Salvesen Mindroom Centre’s 1:1 support (1)</vt:lpstr>
      <vt:lpstr>Key statistics</vt:lpstr>
      <vt:lpstr>Scottish education - some numbers (1) </vt:lpstr>
      <vt:lpstr>Scottish education - some numbers (2)</vt:lpstr>
      <vt:lpstr>What do the stats really represent? DHS examples:</vt:lpstr>
      <vt:lpstr>Demand – Direct Help and Support (DHS) </vt:lpstr>
      <vt:lpstr>Presumption of mainstream</vt:lpstr>
      <vt:lpstr>Over–lapping or Coexisting Conditions</vt:lpstr>
      <vt:lpstr>PowerPoint Presentation</vt:lpstr>
      <vt:lpstr>Children out of school, out of learning</vt:lpstr>
      <vt:lpstr>Limited support from services</vt:lpstr>
      <vt:lpstr>Mental health issues</vt:lpstr>
      <vt:lpstr>PowerPoint Presentation</vt:lpstr>
      <vt:lpstr>Our unique offer</vt:lpstr>
      <vt:lpstr>The Direct Help and Support multi-disciplinary team</vt:lpstr>
      <vt:lpstr>Initial enquiries (light and minimal category of casework)</vt:lpstr>
      <vt:lpstr>Good morning, The Salvesen Mindroom Centre. Nell/Michael speaking…</vt:lpstr>
      <vt:lpstr>How we respond to Initial Enquiries </vt:lpstr>
      <vt:lpstr>Intermediate and Intensive support</vt:lpstr>
      <vt:lpstr>GIRFEC (1)</vt:lpstr>
      <vt:lpstr>GIRFEC (2)</vt:lpstr>
      <vt:lpstr>Engaging with parents</vt:lpstr>
      <vt:lpstr>Tools and resources</vt:lpstr>
      <vt:lpstr>It takes all kinds of minds</vt:lpstr>
      <vt:lpstr>Child’s views</vt:lpstr>
      <vt:lpstr>Young person’s views</vt:lpstr>
      <vt:lpstr>Top Ten Tips for parents and carers</vt:lpstr>
      <vt:lpstr>PowerPoint Presentation</vt:lpstr>
      <vt:lpstr>PowerPoint Presentation</vt:lpstr>
      <vt:lpstr>Things to not say to parents</vt:lpstr>
      <vt:lpstr>One Top Tip for Teachers</vt:lpstr>
      <vt:lpstr>Contact us</vt:lpstr>
    </vt:vector>
  </TitlesOfParts>
  <Company>뿿쳐뿿찰뿿��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 Coupe</dc:creator>
  <cp:lastModifiedBy>Dinah Aitken</cp:lastModifiedBy>
  <cp:revision>217</cp:revision>
  <cp:lastPrinted>2018-04-25T18:17:36Z</cp:lastPrinted>
  <dcterms:created xsi:type="dcterms:W3CDTF">2009-03-19T11:35:16Z</dcterms:created>
  <dcterms:modified xsi:type="dcterms:W3CDTF">2018-04-30T12:26:11Z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0x0101003AEA01FB1E14E540AB722C3754CBAA86</vt:lpwstr>
  </property>
</Properties>
</file>